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315" r:id="rId2"/>
    <p:sldId id="316" r:id="rId3"/>
    <p:sldId id="282" r:id="rId4"/>
    <p:sldId id="279" r:id="rId5"/>
    <p:sldId id="260" r:id="rId6"/>
    <p:sldId id="283" r:id="rId7"/>
    <p:sldId id="284" r:id="rId8"/>
    <p:sldId id="286" r:id="rId9"/>
    <p:sldId id="285" r:id="rId10"/>
    <p:sldId id="321" r:id="rId11"/>
    <p:sldId id="322" r:id="rId12"/>
    <p:sldId id="320" r:id="rId13"/>
    <p:sldId id="313" r:id="rId14"/>
    <p:sldId id="287" r:id="rId15"/>
    <p:sldId id="289" r:id="rId16"/>
    <p:sldId id="317" r:id="rId17"/>
    <p:sldId id="314" r:id="rId18"/>
    <p:sldId id="318" r:id="rId19"/>
    <p:sldId id="323" r:id="rId20"/>
    <p:sldId id="32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09" autoAdjust="0"/>
    <p:restoredTop sz="88321" autoAdjust="0"/>
  </p:normalViewPr>
  <p:slideViewPr>
    <p:cSldViewPr>
      <p:cViewPr varScale="1">
        <p:scale>
          <a:sx n="65" d="100"/>
          <a:sy n="65" d="100"/>
        </p:scale>
        <p:origin x="1224" y="48"/>
      </p:cViewPr>
      <p:guideLst>
        <p:guide orient="horz" pos="2160"/>
        <p:guide pos="384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00" d="100"/>
        <a:sy n="100" d="100"/>
      </p:scale>
      <p:origin x="0" y="0"/>
    </p:cViewPr>
  </p:sorterViewPr>
  <p:notesViewPr>
    <p:cSldViewPr>
      <p:cViewPr varScale="1">
        <p:scale>
          <a:sx n="94" d="100"/>
          <a:sy n="94" d="100"/>
        </p:scale>
        <p:origin x="3384"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audio1.wav>
</file>

<file path=ppt/media/image1.jpeg>
</file>

<file path=ppt/media/image2.jpeg>
</file>

<file path=ppt/media/image3.png>
</file>

<file path=ppt/media/image4.jpeg>
</file>

<file path=ppt/media/image5.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E9C177-1677-4E13-A811-3F616E5BD855}" type="datetimeFigureOut">
              <a:rPr lang="en-US" smtClean="0"/>
              <a:t>2022-09-04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145AE5-4104-4943-8335-80BEE7D1B62F}" type="slidenum">
              <a:rPr lang="en-US" smtClean="0"/>
              <a:t>‹#›</a:t>
            </a:fld>
            <a:endParaRPr lang="en-US"/>
          </a:p>
        </p:txBody>
      </p:sp>
    </p:spTree>
    <p:extLst>
      <p:ext uri="{BB962C8B-B14F-4D97-AF65-F5344CB8AC3E}">
        <p14:creationId xmlns:p14="http://schemas.microsoft.com/office/powerpoint/2010/main" val="4199047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Hello everyone.  My name is Anish Rana and today you are watching Docker web series. As of now, we have successfully completed our 8th topics. </a:t>
            </a:r>
          </a:p>
          <a:p>
            <a:r>
              <a:rPr lang="en-US" dirty="0"/>
              <a:t>If you have not watched the previous video then, you may click on I button. </a:t>
            </a:r>
          </a:p>
          <a:p>
            <a:endParaRPr lang="en-US" dirty="0"/>
          </a:p>
          <a:p>
            <a:r>
              <a:rPr lang="en-US" dirty="0"/>
              <a:t>Today, we're going to cover our 9th topic, i.e.  "Type of Volumes and how to to create it?"</a:t>
            </a:r>
          </a:p>
          <a:p>
            <a:endParaRPr lang="en-US" dirty="0"/>
          </a:p>
          <a:p>
            <a:r>
              <a:rPr lang="en-US" dirty="0"/>
              <a:t>Just for your information that, this power point document can be downloaded from my </a:t>
            </a:r>
            <a:r>
              <a:rPr lang="en-US" dirty="0" err="1"/>
              <a:t>Github</a:t>
            </a:r>
            <a:r>
              <a:rPr lang="en-US" dirty="0"/>
              <a:t> page. </a:t>
            </a:r>
          </a:p>
          <a:p>
            <a:endParaRPr lang="en-US" dirty="0"/>
          </a:p>
          <a:p>
            <a:r>
              <a:rPr lang="en-US" dirty="0"/>
              <a:t>Besides this, subtitle for different language, such as English, French, Russian and German, is available for this video.</a:t>
            </a:r>
          </a:p>
          <a:p>
            <a:endParaRPr lang="en-US" dirty="0"/>
          </a:p>
          <a:p>
            <a:r>
              <a:rPr lang="en-US" dirty="0"/>
              <a:t>Before start this topic, </a:t>
            </a:r>
          </a:p>
        </p:txBody>
      </p:sp>
      <p:sp>
        <p:nvSpPr>
          <p:cNvPr id="4" name="Slide Number Placeholder 3"/>
          <p:cNvSpPr>
            <a:spLocks noGrp="1"/>
          </p:cNvSpPr>
          <p:nvPr>
            <p:ph type="sldNum" sz="quarter" idx="5"/>
          </p:nvPr>
        </p:nvSpPr>
        <p:spPr/>
        <p:txBody>
          <a:bodyPr/>
          <a:lstStyle/>
          <a:p>
            <a:fld id="{E533096C-B13D-4027-9755-CBF64AB5E94F}" type="slidenum">
              <a:rPr lang="en-US" smtClean="0"/>
              <a:t>1</a:t>
            </a:fld>
            <a:endParaRPr lang="en-US"/>
          </a:p>
        </p:txBody>
      </p:sp>
    </p:spTree>
    <p:extLst>
      <p:ext uri="{BB962C8B-B14F-4D97-AF65-F5344CB8AC3E}">
        <p14:creationId xmlns:p14="http://schemas.microsoft.com/office/powerpoint/2010/main" val="1906601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It consist of multiple key value </a:t>
            </a:r>
            <a:r>
              <a:rPr lang="en-US" sz="1200" dirty="0" err="1"/>
              <a:t>paris</a:t>
            </a:r>
            <a:r>
              <a:rPr lang="en-US" sz="1200" dirty="0"/>
              <a:t>, &lt;key&gt;=&lt;value&gt;; type=volume </a:t>
            </a:r>
          </a:p>
          <a:p>
            <a:r>
              <a:rPr lang="en-US" sz="1200" dirty="0"/>
              <a:t>It includes all options in one field, separated by commas (,).</a:t>
            </a:r>
          </a:p>
          <a:p>
            <a:r>
              <a:rPr lang="en-US" sz="1200" dirty="0"/>
              <a:t>Our first option would be source=</a:t>
            </a:r>
            <a:r>
              <a:rPr lang="en-US" sz="1200" dirty="0" err="1"/>
              <a:t>vol1g1</a:t>
            </a:r>
            <a:r>
              <a:rPr lang="en-US" sz="1200" dirty="0"/>
              <a:t>  or </a:t>
            </a:r>
            <a:r>
              <a:rPr lang="en-US" sz="1200" dirty="0" err="1"/>
              <a:t>src</a:t>
            </a:r>
            <a:r>
              <a:rPr lang="en-US" sz="1200" dirty="0"/>
              <a:t>=</a:t>
            </a:r>
            <a:r>
              <a:rPr lang="en-US" sz="1200" dirty="0" err="1"/>
              <a:t>vol1g1</a:t>
            </a:r>
            <a:endParaRPr lang="en-US" sz="1200" dirty="0"/>
          </a:p>
          <a:p>
            <a:pPr marL="0" indent="0">
              <a:buNone/>
            </a:pPr>
            <a:r>
              <a:rPr lang="en-US" sz="1200" dirty="0"/>
              <a:t>     For named Volume </a:t>
            </a:r>
            <a:r>
              <a:rPr lang="en-US" sz="1200" dirty="0">
                <a:sym typeface="Wingdings" panose="05000000000000000000" pitchFamily="2" charset="2"/>
              </a:rPr>
              <a:t>=&gt; </a:t>
            </a:r>
            <a:r>
              <a:rPr lang="en-US" sz="1200" dirty="0" err="1">
                <a:sym typeface="Wingdings" panose="05000000000000000000" pitchFamily="2" charset="2"/>
              </a:rPr>
              <a:t>vol1g1</a:t>
            </a:r>
            <a:r>
              <a:rPr lang="en-US" sz="1200" dirty="0">
                <a:sym typeface="Wingdings" panose="05000000000000000000" pitchFamily="2" charset="2"/>
              </a:rPr>
              <a:t> is the volume name.</a:t>
            </a:r>
          </a:p>
          <a:p>
            <a:pPr marL="0" indent="0">
              <a:buNone/>
            </a:pPr>
            <a:r>
              <a:rPr lang="en-US" sz="1200" dirty="0">
                <a:sym typeface="Wingdings" panose="05000000000000000000" pitchFamily="2" charset="2"/>
              </a:rPr>
              <a:t>     For anonymous volume  this field is blank.</a:t>
            </a:r>
          </a:p>
          <a:p>
            <a:r>
              <a:rPr lang="en-US" sz="1200" dirty="0">
                <a:sym typeface="Wingdings" panose="05000000000000000000" pitchFamily="2" charset="2"/>
              </a:rPr>
              <a:t>destination (</a:t>
            </a:r>
            <a:r>
              <a:rPr lang="en-US" sz="1200" dirty="0" err="1">
                <a:sym typeface="Wingdings" panose="05000000000000000000" pitchFamily="2" charset="2"/>
              </a:rPr>
              <a:t>dst</a:t>
            </a:r>
            <a:r>
              <a:rPr lang="en-US" sz="1200" dirty="0">
                <a:sym typeface="Wingdings" panose="05000000000000000000" pitchFamily="2" charset="2"/>
              </a:rPr>
              <a:t>, or target)= This key has the value of path where the file or directory is mounted in the container.</a:t>
            </a:r>
          </a:p>
          <a:p>
            <a:r>
              <a:rPr lang="en-US" dirty="0"/>
              <a:t>volume-opt, this key can be specified more than once.</a:t>
            </a:r>
          </a:p>
          <a:p>
            <a:pPr marL="0" indent="0">
              <a:buNone/>
            </a:pPr>
            <a:r>
              <a:rPr lang="fr-FR" dirty="0"/>
              <a:t>     volume-</a:t>
            </a:r>
            <a:r>
              <a:rPr lang="fr-FR" dirty="0" err="1"/>
              <a:t>opt</a:t>
            </a:r>
            <a:r>
              <a:rPr lang="fr-FR" dirty="0"/>
              <a:t>=</a:t>
            </a:r>
            <a:r>
              <a:rPr lang="fr-FR" b="1" dirty="0"/>
              <a:t>type=</a:t>
            </a:r>
            <a:r>
              <a:rPr lang="fr-FR" b="1" dirty="0" err="1"/>
              <a:t>nfs</a:t>
            </a:r>
            <a:r>
              <a:rPr lang="fr-FR" dirty="0" err="1"/>
              <a:t>,volume-opt</a:t>
            </a:r>
            <a:r>
              <a:rPr lang="fr-FR" dirty="0"/>
              <a:t>=</a:t>
            </a:r>
            <a:r>
              <a:rPr lang="fr-FR" dirty="0" err="1"/>
              <a:t>device</a:t>
            </a:r>
            <a:r>
              <a:rPr lang="fr-FR" b="1" dirty="0"/>
              <a:t>=&lt;</a:t>
            </a:r>
            <a:r>
              <a:rPr lang="fr-FR" b="1" dirty="0" err="1"/>
              <a:t>nfs</a:t>
            </a:r>
            <a:r>
              <a:rPr lang="fr-FR" b="1" dirty="0"/>
              <a:t>-    server&gt;:&lt;</a:t>
            </a:r>
            <a:r>
              <a:rPr lang="fr-FR" b="1" dirty="0" err="1"/>
              <a:t>nfs-path</a:t>
            </a:r>
            <a:r>
              <a:rPr lang="fr-FR" b="1" dirty="0"/>
              <a:t>&gt;</a:t>
            </a:r>
            <a:endParaRPr lang="en-US" b="1" dirty="0"/>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10</a:t>
            </a:fld>
            <a:endParaRPr lang="en-US"/>
          </a:p>
        </p:txBody>
      </p:sp>
    </p:spTree>
    <p:extLst>
      <p:ext uri="{BB962C8B-B14F-4D97-AF65-F5344CB8AC3E}">
        <p14:creationId xmlns:p14="http://schemas.microsoft.com/office/powerpoint/2010/main" val="21840242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docker container ls -a</a:t>
            </a:r>
          </a:p>
          <a:p>
            <a:r>
              <a:rPr lang="en-US" dirty="0"/>
              <a:t>for i in $(docker container ls -</a:t>
            </a:r>
            <a:r>
              <a:rPr lang="en-US" dirty="0" err="1"/>
              <a:t>aq</a:t>
            </a:r>
            <a:r>
              <a:rPr lang="en-US" dirty="0"/>
              <a:t>) ; do docker container rm -f $i ;done</a:t>
            </a:r>
          </a:p>
          <a:p>
            <a:endParaRPr lang="en-US" dirty="0"/>
          </a:p>
          <a:p>
            <a:r>
              <a:rPr lang="en-US" dirty="0"/>
              <a:t>docker run -d --name container1  </a:t>
            </a:r>
            <a:r>
              <a:rPr lang="en-US" dirty="0" err="1"/>
              <a:t>nginx:latest</a:t>
            </a:r>
            <a:endParaRPr lang="en-US" dirty="0"/>
          </a:p>
          <a:p>
            <a:r>
              <a:rPr lang="en-US" dirty="0"/>
              <a:t> docker container exec -it container1 /bin/bash</a:t>
            </a:r>
          </a:p>
          <a:p>
            <a:r>
              <a:rPr lang="en-US" dirty="0"/>
              <a:t> cat &gt; </a:t>
            </a:r>
            <a:r>
              <a:rPr lang="en-US" dirty="0" err="1"/>
              <a:t>file.txt</a:t>
            </a:r>
            <a:endParaRPr lang="en-US" dirty="0"/>
          </a:p>
          <a:p>
            <a:r>
              <a:rPr lang="en-US" dirty="0"/>
              <a:t>Hi</a:t>
            </a:r>
          </a:p>
          <a:p>
            <a:r>
              <a:rPr lang="en-US" dirty="0"/>
              <a:t>This is my test file.</a:t>
            </a:r>
          </a:p>
          <a:p>
            <a:endParaRPr lang="en-US" dirty="0"/>
          </a:p>
          <a:p>
            <a:r>
              <a:rPr lang="en-US" dirty="0"/>
              <a:t>cat </a:t>
            </a:r>
            <a:r>
              <a:rPr lang="en-US" dirty="0" err="1"/>
              <a:t>file.txt</a:t>
            </a:r>
            <a:endParaRPr lang="en-US" dirty="0"/>
          </a:p>
          <a:p>
            <a:r>
              <a:rPr lang="en-US" dirty="0"/>
              <a:t>exit</a:t>
            </a:r>
          </a:p>
          <a:p>
            <a:r>
              <a:rPr lang="en-US" dirty="0"/>
              <a:t>docker container inspect container1     --&gt; Check the mount option</a:t>
            </a:r>
          </a:p>
          <a:p>
            <a:r>
              <a:rPr lang="en-US" dirty="0"/>
              <a:t>container exec -it container1 /bin/bash</a:t>
            </a:r>
          </a:p>
          <a:p>
            <a:r>
              <a:rPr lang="en-US" dirty="0"/>
              <a:t>cat </a:t>
            </a:r>
            <a:r>
              <a:rPr lang="en-US" dirty="0" err="1"/>
              <a:t>file.txt</a:t>
            </a:r>
            <a:endParaRPr lang="en-US" dirty="0"/>
          </a:p>
          <a:p>
            <a:r>
              <a:rPr lang="en-US" dirty="0"/>
              <a:t>exit </a:t>
            </a:r>
          </a:p>
          <a:p>
            <a:endParaRPr lang="en-US" dirty="0"/>
          </a:p>
          <a:p>
            <a:r>
              <a:rPr lang="en-US" dirty="0"/>
              <a:t>docker container rm -f container1</a:t>
            </a:r>
          </a:p>
          <a:p>
            <a:endParaRPr lang="en-US" dirty="0"/>
          </a:p>
          <a:p>
            <a:r>
              <a:rPr lang="en-US" dirty="0"/>
              <a:t>docker run -d --name container1  </a:t>
            </a:r>
            <a:r>
              <a:rPr lang="en-US" dirty="0" err="1"/>
              <a:t>nginx:latest</a:t>
            </a:r>
            <a:endParaRPr lang="en-US" dirty="0"/>
          </a:p>
          <a:p>
            <a:r>
              <a:rPr lang="en-US" dirty="0"/>
              <a:t>docker container exec -it container1 /bin/bash</a:t>
            </a:r>
          </a:p>
          <a:p>
            <a:r>
              <a:rPr lang="en-US" dirty="0"/>
              <a:t> cat </a:t>
            </a:r>
            <a:r>
              <a:rPr lang="en-US" dirty="0" err="1"/>
              <a:t>file.txt</a:t>
            </a:r>
            <a:endParaRPr lang="en-US" dirty="0"/>
          </a:p>
          <a:p>
            <a:r>
              <a:rPr lang="en-US" dirty="0"/>
              <a:t> exit</a:t>
            </a:r>
          </a:p>
          <a:p>
            <a:endParaRPr lang="en-US" dirty="0"/>
          </a:p>
          <a:p>
            <a:endParaRPr lang="en-US" dirty="0"/>
          </a:p>
          <a:p>
            <a:endParaRPr lang="en-US" dirty="0"/>
          </a:p>
          <a:p>
            <a:r>
              <a:rPr lang="en-US" dirty="0"/>
              <a:t>docker volume ls</a:t>
            </a:r>
          </a:p>
          <a:p>
            <a:r>
              <a:rPr lang="en-US" dirty="0"/>
              <a:t>docker volume create my-</a:t>
            </a:r>
            <a:r>
              <a:rPr lang="en-US" dirty="0" err="1"/>
              <a:t>voloume1</a:t>
            </a:r>
            <a:endParaRPr lang="en-US" dirty="0"/>
          </a:p>
          <a:p>
            <a:r>
              <a:rPr lang="en-US" dirty="0"/>
              <a:t>docker volume ls</a:t>
            </a:r>
          </a:p>
          <a:p>
            <a:r>
              <a:rPr lang="en-US" dirty="0"/>
              <a:t>docker volume inspect my-</a:t>
            </a:r>
            <a:r>
              <a:rPr lang="en-US" dirty="0" err="1"/>
              <a:t>voloume1</a:t>
            </a:r>
            <a:endParaRPr lang="en-US" dirty="0"/>
          </a:p>
          <a:p>
            <a:r>
              <a:rPr lang="en-US" dirty="0"/>
              <a:t>docker volume rm my-</a:t>
            </a:r>
            <a:r>
              <a:rPr lang="en-US" dirty="0" err="1"/>
              <a:t>voloume1</a:t>
            </a:r>
            <a:endParaRPr lang="en-US" dirty="0"/>
          </a:p>
          <a:p>
            <a:r>
              <a:rPr lang="en-US" dirty="0"/>
              <a:t>docker volume ls</a:t>
            </a:r>
          </a:p>
          <a:p>
            <a:endParaRPr lang="en-US" dirty="0"/>
          </a:p>
          <a:p>
            <a:r>
              <a:rPr lang="en-US" dirty="0"/>
              <a:t>If the volume is not yet created then Docker will create for you.</a:t>
            </a:r>
          </a:p>
          <a:p>
            <a:r>
              <a:rPr lang="en-US" dirty="0"/>
              <a:t>docker run -d --name Vol-mount-container1 --mount source=my-</a:t>
            </a:r>
            <a:r>
              <a:rPr lang="en-US" dirty="0" err="1"/>
              <a:t>voloume1,target</a:t>
            </a:r>
            <a:r>
              <a:rPr lang="en-US" dirty="0"/>
              <a:t>=/app </a:t>
            </a:r>
            <a:r>
              <a:rPr lang="en-US" dirty="0" err="1"/>
              <a:t>nginx:latest</a:t>
            </a:r>
            <a:endParaRPr lang="en-US" dirty="0"/>
          </a:p>
          <a:p>
            <a:r>
              <a:rPr lang="en-US" dirty="0"/>
              <a:t>docker container inspect Vol-mount-container1</a:t>
            </a:r>
          </a:p>
          <a:p>
            <a:r>
              <a:rPr lang="en-US" dirty="0"/>
              <a:t>docker inspect Vol-mount-container1    &gt;&gt; Check the Month options   --&gt; "Mode=z The 'z' flag tells Docker that the volume content will be shared between containers. </a:t>
            </a:r>
          </a:p>
          <a:p>
            <a:endParaRPr lang="en-US" dirty="0"/>
          </a:p>
          <a:p>
            <a:r>
              <a:rPr lang="en-US" dirty="0"/>
              <a:t>docker container exec -it Vol-mount-container1 /bin/bash</a:t>
            </a:r>
          </a:p>
          <a:p>
            <a:r>
              <a:rPr lang="en-US" dirty="0"/>
              <a:t>cd /app/</a:t>
            </a:r>
          </a:p>
          <a:p>
            <a:r>
              <a:rPr lang="en-US" dirty="0"/>
              <a:t>cat &gt; Vol-mount-</a:t>
            </a:r>
            <a:r>
              <a:rPr lang="en-US" dirty="0" err="1"/>
              <a:t>container1.txt</a:t>
            </a:r>
            <a:endParaRPr lang="en-US" dirty="0"/>
          </a:p>
          <a:p>
            <a:r>
              <a:rPr lang="en-US" dirty="0"/>
              <a:t>Hello </a:t>
            </a:r>
          </a:p>
          <a:p>
            <a:r>
              <a:rPr lang="en-US" dirty="0"/>
              <a:t>This is the raw file of Vol-mount-container1</a:t>
            </a:r>
          </a:p>
          <a:p>
            <a:endParaRPr lang="en-US" dirty="0"/>
          </a:p>
          <a:p>
            <a:r>
              <a:rPr lang="en-US" dirty="0"/>
              <a:t>cat Vol-mount-</a:t>
            </a:r>
            <a:r>
              <a:rPr lang="en-US" dirty="0" err="1"/>
              <a:t>container1.txt</a:t>
            </a:r>
            <a:endParaRPr lang="en-US" dirty="0"/>
          </a:p>
          <a:p>
            <a:endParaRPr lang="en-US" dirty="0"/>
          </a:p>
          <a:p>
            <a:r>
              <a:rPr lang="en-US" dirty="0"/>
              <a:t>docker volume inspect my-</a:t>
            </a:r>
            <a:r>
              <a:rPr lang="en-US" dirty="0" err="1"/>
              <a:t>voloume1</a:t>
            </a:r>
            <a:endParaRPr lang="en-US" dirty="0"/>
          </a:p>
          <a:p>
            <a:r>
              <a:rPr lang="en-US" dirty="0"/>
              <a:t>cat /var/lib/docker/volumes/my-</a:t>
            </a:r>
            <a:r>
              <a:rPr lang="en-US" dirty="0" err="1"/>
              <a:t>voloume1</a:t>
            </a:r>
            <a:r>
              <a:rPr lang="en-US" dirty="0"/>
              <a:t>/_data/Vol-mount-</a:t>
            </a:r>
            <a:r>
              <a:rPr lang="en-US" dirty="0" err="1"/>
              <a:t>container1.txt</a:t>
            </a:r>
            <a:endParaRPr lang="en-US" dirty="0"/>
          </a:p>
          <a:p>
            <a:endParaRPr lang="en-US" dirty="0"/>
          </a:p>
          <a:p>
            <a:endParaRPr lang="en-US" dirty="0"/>
          </a:p>
          <a:p>
            <a:endParaRPr lang="en-US" dirty="0"/>
          </a:p>
          <a:p>
            <a:endParaRPr lang="en-US" dirty="0"/>
          </a:p>
          <a:p>
            <a:endParaRPr lang="en-US" dirty="0"/>
          </a:p>
          <a:p>
            <a:endParaRPr lang="en-US" dirty="0"/>
          </a:p>
          <a:p>
            <a:r>
              <a:rPr lang="en-US" dirty="0"/>
              <a:t>docker run -d \</a:t>
            </a:r>
          </a:p>
          <a:p>
            <a:r>
              <a:rPr lang="en-US" dirty="0"/>
              <a:t>  --name Vol-v-container1 \</a:t>
            </a:r>
          </a:p>
          <a:p>
            <a:r>
              <a:rPr lang="en-US" dirty="0"/>
              <a:t>  -v my-</a:t>
            </a:r>
            <a:r>
              <a:rPr lang="en-US" dirty="0" err="1"/>
              <a:t>voloume1</a:t>
            </a:r>
            <a:r>
              <a:rPr lang="en-US" dirty="0"/>
              <a:t>:/app \</a:t>
            </a:r>
          </a:p>
          <a:p>
            <a:r>
              <a:rPr lang="en-US" dirty="0"/>
              <a:t>  </a:t>
            </a:r>
            <a:r>
              <a:rPr lang="en-US" dirty="0" err="1"/>
              <a:t>nginx:latest</a:t>
            </a:r>
            <a:endParaRPr lang="en-US" dirty="0"/>
          </a:p>
          <a:p>
            <a:endParaRPr lang="en-US" dirty="0"/>
          </a:p>
          <a:p>
            <a:r>
              <a:rPr lang="en-US" dirty="0"/>
              <a:t>docker container inspect Vol-v-container1</a:t>
            </a:r>
          </a:p>
          <a:p>
            <a:r>
              <a:rPr lang="en-US" dirty="0"/>
              <a:t>docker container exec -it Vol-v-container1 /bin/bash</a:t>
            </a:r>
          </a:p>
          <a:p>
            <a:r>
              <a:rPr lang="en-US" dirty="0"/>
              <a:t>cd /app/</a:t>
            </a:r>
          </a:p>
          <a:p>
            <a:r>
              <a:rPr lang="en-US" dirty="0"/>
              <a:t>cat &gt; Vol-v-container1</a:t>
            </a:r>
          </a:p>
          <a:p>
            <a:r>
              <a:rPr lang="en-US" dirty="0"/>
              <a:t>Hello </a:t>
            </a:r>
          </a:p>
          <a:p>
            <a:r>
              <a:rPr lang="en-US" dirty="0"/>
              <a:t>this is the raw file of Vol-v-container1</a:t>
            </a:r>
          </a:p>
          <a:p>
            <a:endParaRPr lang="en-US" dirty="0"/>
          </a:p>
          <a:p>
            <a:r>
              <a:rPr lang="en-US" dirty="0"/>
              <a:t>cat Vol-v-container1</a:t>
            </a:r>
          </a:p>
          <a:p>
            <a:endParaRPr lang="en-US" dirty="0"/>
          </a:p>
          <a:p>
            <a:endParaRPr lang="en-US" dirty="0"/>
          </a:p>
          <a:p>
            <a:r>
              <a:rPr lang="en-US" dirty="0"/>
              <a:t>   docker container ls</a:t>
            </a:r>
          </a:p>
          <a:p>
            <a:r>
              <a:rPr lang="en-US" dirty="0"/>
              <a:t> docker container exec -it Vol-mount-container1 ls /app/   &gt;&gt;&gt; You will see two files, here.</a:t>
            </a:r>
          </a:p>
          <a:p>
            <a:r>
              <a:rPr lang="en-US" dirty="0"/>
              <a:t>docker container exec -it Vol-mount-container1 cat /app/Vol-v-container1</a:t>
            </a:r>
          </a:p>
          <a:p>
            <a:endParaRPr lang="en-US" dirty="0"/>
          </a:p>
          <a:p>
            <a:r>
              <a:rPr lang="en-US" dirty="0"/>
              <a:t>for i in $(docker container ls -</a:t>
            </a:r>
            <a:r>
              <a:rPr lang="en-US" dirty="0" err="1"/>
              <a:t>aq</a:t>
            </a:r>
            <a:r>
              <a:rPr lang="en-US" dirty="0"/>
              <a:t>) ; do docker container rm -f $i ;done</a:t>
            </a:r>
          </a:p>
          <a:p>
            <a:r>
              <a:rPr lang="en-US" dirty="0"/>
              <a:t>docker container ls -a</a:t>
            </a:r>
          </a:p>
          <a:p>
            <a:endParaRPr lang="en-US" dirty="0"/>
          </a:p>
          <a:p>
            <a:r>
              <a:rPr lang="en-US" dirty="0"/>
              <a:t>docker run -d --name Vol-mount-container2 --mount source=my-</a:t>
            </a:r>
            <a:r>
              <a:rPr lang="en-US" dirty="0" err="1"/>
              <a:t>voloume1,target</a:t>
            </a:r>
            <a:r>
              <a:rPr lang="en-US" dirty="0"/>
              <a:t>=/app </a:t>
            </a:r>
            <a:r>
              <a:rPr lang="en-US" dirty="0" err="1"/>
              <a:t>nginx:latest</a:t>
            </a:r>
            <a:endParaRPr lang="en-US" dirty="0"/>
          </a:p>
          <a:p>
            <a:r>
              <a:rPr lang="en-US" dirty="0"/>
              <a:t>docker container exec -it Vol-mount-container2 ls /app/</a:t>
            </a:r>
          </a:p>
          <a:p>
            <a:r>
              <a:rPr lang="en-US" dirty="0"/>
              <a:t>docker container exec -it Vol-mount-container2 cat /app/Vol-v-container1</a:t>
            </a:r>
          </a:p>
        </p:txBody>
      </p:sp>
      <p:sp>
        <p:nvSpPr>
          <p:cNvPr id="4" name="Slide Number Placeholder 3"/>
          <p:cNvSpPr>
            <a:spLocks noGrp="1"/>
          </p:cNvSpPr>
          <p:nvPr>
            <p:ph type="sldNum" sz="quarter" idx="5"/>
          </p:nvPr>
        </p:nvSpPr>
        <p:spPr/>
        <p:txBody>
          <a:bodyPr/>
          <a:lstStyle/>
          <a:p>
            <a:fld id="{E533096C-B13D-4027-9755-CBF64AB5E94F}" type="slidenum">
              <a:rPr lang="en-US" smtClean="0"/>
              <a:t>13</a:t>
            </a:fld>
            <a:endParaRPr lang="en-US"/>
          </a:p>
        </p:txBody>
      </p:sp>
    </p:spTree>
    <p:extLst>
      <p:ext uri="{BB962C8B-B14F-4D97-AF65-F5344CB8AC3E}">
        <p14:creationId xmlns:p14="http://schemas.microsoft.com/office/powerpoint/2010/main" val="4432085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4350" indent="-457200"/>
            <a:r>
              <a:rPr lang="en-US" dirty="0"/>
              <a:t>It is stored in anywhere on Docker Host filesystem. </a:t>
            </a:r>
          </a:p>
          <a:p>
            <a:pPr marL="514350" indent="-457200"/>
            <a:r>
              <a:rPr lang="en-US" dirty="0"/>
              <a:t>Path : </a:t>
            </a:r>
            <a:r>
              <a:rPr lang="en-US" b="1" dirty="0"/>
              <a:t>Anywhere.</a:t>
            </a:r>
          </a:p>
          <a:p>
            <a:pPr marL="514350" indent="-457200"/>
            <a:r>
              <a:rPr lang="en-US" dirty="0"/>
              <a:t>Non-Docker processes can modify this part of the filesystem.</a:t>
            </a:r>
          </a:p>
          <a:p>
            <a:r>
              <a:rPr lang="en-US" dirty="0"/>
              <a:t>It has limited functionality as compared to Volume.</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14</a:t>
            </a:fld>
            <a:endParaRPr lang="en-US"/>
          </a:p>
        </p:txBody>
      </p:sp>
    </p:spTree>
    <p:extLst>
      <p:ext uri="{BB962C8B-B14F-4D97-AF65-F5344CB8AC3E}">
        <p14:creationId xmlns:p14="http://schemas.microsoft.com/office/powerpoint/2010/main" val="1763231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Bind Mounts, a file or directory on the Docker host machine is mounted in the container.</a:t>
            </a:r>
          </a:p>
          <a:p>
            <a:r>
              <a:rPr lang="en-US" dirty="0"/>
              <a:t>This file or director is referenced by its full path on the host machine. </a:t>
            </a:r>
          </a:p>
          <a:p>
            <a:r>
              <a:rPr lang="en-US" dirty="0"/>
              <a:t>It will create file on demand, if not already created.</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15</a:t>
            </a:fld>
            <a:endParaRPr lang="en-US"/>
          </a:p>
        </p:txBody>
      </p:sp>
    </p:spTree>
    <p:extLst>
      <p:ext uri="{BB962C8B-B14F-4D97-AF65-F5344CB8AC3E}">
        <p14:creationId xmlns:p14="http://schemas.microsoft.com/office/powerpoint/2010/main" val="12458277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This diagram is depicting the same information as we have in the Volume. However, the main difference is this file or directory is not located inside the </a:t>
            </a:r>
            <a:r>
              <a:rPr lang="en-US" sz="1200" dirty="0"/>
              <a:t>Docker’s  </a:t>
            </a:r>
          </a:p>
          <a:p>
            <a:r>
              <a:rPr lang="en-US" sz="1200" dirty="0"/>
              <a:t>      storage directory</a:t>
            </a:r>
            <a:r>
              <a:rPr lang="en-US" dirty="0"/>
              <a:t>.</a:t>
            </a:r>
          </a:p>
          <a:p>
            <a:endParaRPr lang="en-US" dirty="0"/>
          </a:p>
          <a:p>
            <a:r>
              <a:rPr lang="en-US" dirty="0"/>
              <a:t>Performance is really imaging, but it depends on host machine file system. Because it isn’t managed by Docker. </a:t>
            </a:r>
          </a:p>
          <a:p>
            <a:r>
              <a:rPr lang="en-US" dirty="0"/>
              <a:t>Thus, Docker CLI commands to directly manage bind mounts is not possible.</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16</a:t>
            </a:fld>
            <a:endParaRPr lang="en-US"/>
          </a:p>
        </p:txBody>
      </p:sp>
    </p:spTree>
    <p:extLst>
      <p:ext uri="{BB962C8B-B14F-4D97-AF65-F5344CB8AC3E}">
        <p14:creationId xmlns:p14="http://schemas.microsoft.com/office/powerpoint/2010/main" val="2555961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err="1"/>
              <a:t>mkdir</a:t>
            </a:r>
            <a:r>
              <a:rPr lang="en-US" dirty="0"/>
              <a:t> /data-bind</a:t>
            </a:r>
          </a:p>
          <a:p>
            <a:endParaRPr lang="en-US" dirty="0"/>
          </a:p>
          <a:p>
            <a:r>
              <a:rPr lang="en-US" dirty="0"/>
              <a:t>docker run -d --name </a:t>
            </a:r>
            <a:r>
              <a:rPr lang="en-US" dirty="0" err="1"/>
              <a:t>Bmount</a:t>
            </a:r>
            <a:r>
              <a:rPr lang="en-US" dirty="0"/>
              <a:t>-container1 --mount type=</a:t>
            </a:r>
            <a:r>
              <a:rPr lang="en-US" dirty="0" err="1"/>
              <a:t>bind,source</a:t>
            </a:r>
            <a:r>
              <a:rPr lang="en-US" dirty="0"/>
              <a:t>=/data-</a:t>
            </a:r>
            <a:r>
              <a:rPr lang="en-US" dirty="0" err="1"/>
              <a:t>bind,target</a:t>
            </a:r>
            <a:r>
              <a:rPr lang="en-US" dirty="0"/>
              <a:t>=/app </a:t>
            </a:r>
            <a:r>
              <a:rPr lang="en-US" dirty="0" err="1"/>
              <a:t>nginx:latest</a:t>
            </a:r>
            <a:endParaRPr lang="en-US" dirty="0"/>
          </a:p>
          <a:p>
            <a:r>
              <a:rPr lang="en-US" dirty="0"/>
              <a:t>docker inspect </a:t>
            </a:r>
            <a:r>
              <a:rPr lang="en-US" dirty="0" err="1"/>
              <a:t>Bmount</a:t>
            </a:r>
            <a:r>
              <a:rPr lang="en-US" dirty="0"/>
              <a:t>-container1 | grep -A 9 "Mounts"  | tail</a:t>
            </a:r>
          </a:p>
          <a:p>
            <a:r>
              <a:rPr lang="en-US" dirty="0"/>
              <a:t>docker inspect Vol-mount-container2 | grep -A 9 "Mounts"  | tail</a:t>
            </a:r>
          </a:p>
          <a:p>
            <a:r>
              <a:rPr lang="en-US" dirty="0"/>
              <a:t>docker container exec -it </a:t>
            </a:r>
            <a:r>
              <a:rPr lang="en-US" dirty="0" err="1"/>
              <a:t>Bmount</a:t>
            </a:r>
            <a:r>
              <a:rPr lang="en-US" dirty="0"/>
              <a:t>-container1 /bin/bash</a:t>
            </a:r>
          </a:p>
          <a:p>
            <a:r>
              <a:rPr lang="en-US" dirty="0"/>
              <a:t> cd /app/</a:t>
            </a:r>
          </a:p>
          <a:p>
            <a:r>
              <a:rPr lang="en-US" dirty="0"/>
              <a:t> ls -</a:t>
            </a:r>
            <a:r>
              <a:rPr lang="en-US" dirty="0" err="1"/>
              <a:t>ltr</a:t>
            </a:r>
            <a:endParaRPr lang="en-US" dirty="0"/>
          </a:p>
          <a:p>
            <a:r>
              <a:rPr lang="en-US" dirty="0"/>
              <a:t> cat &gt; </a:t>
            </a:r>
            <a:r>
              <a:rPr lang="en-US" dirty="0" err="1"/>
              <a:t>file1.txt</a:t>
            </a:r>
            <a:endParaRPr lang="en-US" dirty="0"/>
          </a:p>
          <a:p>
            <a:r>
              <a:rPr lang="en-US" dirty="0"/>
              <a:t>Hi</a:t>
            </a:r>
          </a:p>
          <a:p>
            <a:r>
              <a:rPr lang="en-US" dirty="0"/>
              <a:t>This is my </a:t>
            </a:r>
            <a:r>
              <a:rPr lang="en-US" dirty="0" err="1"/>
              <a:t>tes</a:t>
            </a:r>
            <a:r>
              <a:rPr lang="en-US" dirty="0"/>
              <a:t> file from container </a:t>
            </a:r>
            <a:r>
              <a:rPr lang="en-US" dirty="0" err="1"/>
              <a:t>Bmount</a:t>
            </a:r>
            <a:r>
              <a:rPr lang="en-US" dirty="0"/>
              <a:t>-container1</a:t>
            </a:r>
          </a:p>
          <a:p>
            <a:endParaRPr lang="en-US" dirty="0"/>
          </a:p>
          <a:p>
            <a:r>
              <a:rPr lang="en-US" dirty="0"/>
              <a:t>  cat </a:t>
            </a:r>
            <a:r>
              <a:rPr lang="en-US" dirty="0" err="1"/>
              <a:t>file1.txt</a:t>
            </a:r>
            <a:endParaRPr lang="en-US" dirty="0"/>
          </a:p>
          <a:p>
            <a:r>
              <a:rPr lang="en-US" dirty="0"/>
              <a:t>  exit</a:t>
            </a:r>
          </a:p>
          <a:p>
            <a:r>
              <a:rPr lang="en-US" dirty="0"/>
              <a:t>ls -l /data-bind/</a:t>
            </a:r>
          </a:p>
          <a:p>
            <a:r>
              <a:rPr lang="en-US" dirty="0"/>
              <a:t>cat  /data-bind/</a:t>
            </a:r>
            <a:r>
              <a:rPr lang="en-US" dirty="0" err="1"/>
              <a:t>file1.txt</a:t>
            </a:r>
            <a:endParaRPr lang="en-US" dirty="0"/>
          </a:p>
          <a:p>
            <a:endParaRPr lang="en-US" dirty="0"/>
          </a:p>
          <a:p>
            <a:r>
              <a:rPr lang="en-US" dirty="0"/>
              <a:t>cat &gt;&gt; /data-bind/</a:t>
            </a:r>
            <a:r>
              <a:rPr lang="en-US" dirty="0" err="1"/>
              <a:t>file1.txt</a:t>
            </a:r>
            <a:endParaRPr lang="en-US" dirty="0"/>
          </a:p>
          <a:p>
            <a:r>
              <a:rPr lang="en-US" dirty="0"/>
              <a:t>this update is done from </a:t>
            </a:r>
            <a:r>
              <a:rPr lang="en-US" dirty="0" err="1"/>
              <a:t>hostmachine</a:t>
            </a:r>
            <a:r>
              <a:rPr lang="en-US" dirty="0"/>
              <a:t>.</a:t>
            </a:r>
          </a:p>
          <a:p>
            <a:r>
              <a:rPr lang="en-US" dirty="0"/>
              <a:t>^C</a:t>
            </a:r>
          </a:p>
          <a:p>
            <a:endParaRPr lang="en-US" dirty="0"/>
          </a:p>
          <a:p>
            <a:r>
              <a:rPr lang="en-US" dirty="0"/>
              <a:t>cat /data-bind/</a:t>
            </a:r>
            <a:r>
              <a:rPr lang="en-US" dirty="0" err="1"/>
              <a:t>file1.txt</a:t>
            </a:r>
            <a:endParaRPr lang="en-US" dirty="0"/>
          </a:p>
          <a:p>
            <a:r>
              <a:rPr lang="en-US" dirty="0"/>
              <a:t>docker container exec -it </a:t>
            </a:r>
            <a:r>
              <a:rPr lang="en-US" dirty="0" err="1"/>
              <a:t>Bmount</a:t>
            </a:r>
            <a:r>
              <a:rPr lang="en-US" dirty="0"/>
              <a:t>-container1  cat /app/</a:t>
            </a:r>
            <a:r>
              <a:rPr lang="en-US" dirty="0" err="1"/>
              <a:t>file1.txt</a:t>
            </a:r>
            <a:endParaRPr lang="en-US" dirty="0"/>
          </a:p>
          <a:p>
            <a:r>
              <a:rPr lang="en-US" dirty="0"/>
              <a:t>docker container rm -f  </a:t>
            </a:r>
            <a:r>
              <a:rPr lang="en-US" dirty="0" err="1"/>
              <a:t>Bmount</a:t>
            </a:r>
            <a:r>
              <a:rPr lang="en-US" dirty="0"/>
              <a:t>-container1</a:t>
            </a:r>
          </a:p>
          <a:p>
            <a:r>
              <a:rPr lang="en-US" dirty="0"/>
              <a:t>cat /data-bind/</a:t>
            </a:r>
            <a:r>
              <a:rPr lang="en-US" dirty="0" err="1"/>
              <a:t>file1.txt</a:t>
            </a:r>
            <a:endParaRPr lang="en-US" dirty="0"/>
          </a:p>
          <a:p>
            <a:endParaRPr lang="en-US" dirty="0"/>
          </a:p>
          <a:p>
            <a:endParaRPr lang="en-US" dirty="0"/>
          </a:p>
          <a:p>
            <a:r>
              <a:rPr lang="en-US" dirty="0"/>
              <a:t>[</a:t>
            </a:r>
            <a:r>
              <a:rPr lang="en-US" dirty="0" err="1"/>
              <a:t>root@docker1</a:t>
            </a:r>
            <a:r>
              <a:rPr lang="en-US" dirty="0"/>
              <a:t> ~]# cat /data-bind/</a:t>
            </a:r>
            <a:r>
              <a:rPr lang="en-US" dirty="0" err="1"/>
              <a:t>file1.txt</a:t>
            </a:r>
            <a:endParaRPr lang="en-US" dirty="0"/>
          </a:p>
          <a:p>
            <a:r>
              <a:rPr lang="en-US" dirty="0"/>
              <a:t>Hi</a:t>
            </a:r>
          </a:p>
          <a:p>
            <a:r>
              <a:rPr lang="en-US" dirty="0"/>
              <a:t>This is my </a:t>
            </a:r>
            <a:r>
              <a:rPr lang="en-US" dirty="0" err="1"/>
              <a:t>tes</a:t>
            </a:r>
            <a:r>
              <a:rPr lang="en-US" dirty="0"/>
              <a:t> file from container </a:t>
            </a:r>
            <a:r>
              <a:rPr lang="en-US" dirty="0" err="1"/>
              <a:t>Bmount</a:t>
            </a:r>
            <a:r>
              <a:rPr lang="en-US" dirty="0"/>
              <a:t>-container1</a:t>
            </a:r>
          </a:p>
          <a:p>
            <a:r>
              <a:rPr lang="en-US" dirty="0"/>
              <a:t>this update is done from </a:t>
            </a:r>
            <a:r>
              <a:rPr lang="en-US" dirty="0" err="1"/>
              <a:t>hostmachine</a:t>
            </a:r>
            <a:r>
              <a:rPr lang="en-US" dirty="0"/>
              <a:t>.</a:t>
            </a:r>
          </a:p>
          <a:p>
            <a:r>
              <a:rPr lang="en-US" dirty="0"/>
              <a:t>[</a:t>
            </a:r>
            <a:r>
              <a:rPr lang="en-US" dirty="0" err="1"/>
              <a:t>root@docker1</a:t>
            </a:r>
            <a:r>
              <a:rPr lang="en-US" dirty="0"/>
              <a:t> ~]#</a:t>
            </a:r>
          </a:p>
          <a:p>
            <a:endParaRPr lang="en-US" dirty="0"/>
          </a:p>
          <a:p>
            <a:endParaRPr lang="en-US" dirty="0"/>
          </a:p>
          <a:p>
            <a:endParaRPr lang="en-US" dirty="0"/>
          </a:p>
          <a:p>
            <a:r>
              <a:rPr lang="en-US" dirty="0"/>
              <a:t>docker run -d --name </a:t>
            </a:r>
            <a:r>
              <a:rPr lang="en-US" dirty="0" err="1"/>
              <a:t>Bmount</a:t>
            </a:r>
            <a:r>
              <a:rPr lang="en-US" dirty="0"/>
              <a:t>-container2 --mount type=</a:t>
            </a:r>
            <a:r>
              <a:rPr lang="en-US" dirty="0" err="1"/>
              <a:t>bind,source</a:t>
            </a:r>
            <a:r>
              <a:rPr lang="en-US" dirty="0"/>
              <a:t>=/</a:t>
            </a:r>
            <a:r>
              <a:rPr lang="en-US" dirty="0" err="1"/>
              <a:t>tmp,target</a:t>
            </a:r>
            <a:r>
              <a:rPr lang="en-US" dirty="0"/>
              <a:t>=/</a:t>
            </a:r>
            <a:r>
              <a:rPr lang="en-US" dirty="0" err="1"/>
              <a:t>usr</a:t>
            </a:r>
            <a:r>
              <a:rPr lang="en-US" dirty="0"/>
              <a:t>/ </a:t>
            </a:r>
            <a:r>
              <a:rPr lang="en-US" dirty="0" err="1"/>
              <a:t>nginx:latest</a:t>
            </a:r>
            <a:endParaRPr lang="en-US" dirty="0"/>
          </a:p>
          <a:p>
            <a:r>
              <a:rPr lang="en-US" dirty="0"/>
              <a:t>docker container exec -it </a:t>
            </a:r>
            <a:r>
              <a:rPr lang="en-US" dirty="0" err="1"/>
              <a:t>Bmount</a:t>
            </a:r>
            <a:r>
              <a:rPr lang="en-US" dirty="0"/>
              <a:t>-container2 /bin/bash</a:t>
            </a:r>
          </a:p>
          <a:p>
            <a:r>
              <a:rPr lang="en-US" dirty="0"/>
              <a:t>docker container rm -f </a:t>
            </a:r>
            <a:r>
              <a:rPr lang="en-US" dirty="0" err="1"/>
              <a:t>Bmount</a:t>
            </a:r>
            <a:r>
              <a:rPr lang="en-US" dirty="0"/>
              <a:t>-container2</a:t>
            </a:r>
          </a:p>
          <a:p>
            <a:endParaRPr lang="en-US" dirty="0"/>
          </a:p>
          <a:p>
            <a:endParaRPr lang="en-US" dirty="0"/>
          </a:p>
          <a:p>
            <a:r>
              <a:rPr lang="en-US" dirty="0"/>
              <a:t>docker run -d -it --name </a:t>
            </a:r>
            <a:r>
              <a:rPr lang="en-US" dirty="0" err="1"/>
              <a:t>Bmount</a:t>
            </a:r>
            <a:r>
              <a:rPr lang="en-US" dirty="0"/>
              <a:t>-v-container1 -v /data-bind:/app </a:t>
            </a:r>
            <a:r>
              <a:rPr lang="en-US" dirty="0" err="1"/>
              <a:t>nginx:latest</a:t>
            </a:r>
            <a:endParaRPr lang="en-US" dirty="0"/>
          </a:p>
          <a:p>
            <a:endParaRPr lang="en-US" dirty="0"/>
          </a:p>
        </p:txBody>
      </p:sp>
      <p:sp>
        <p:nvSpPr>
          <p:cNvPr id="4" name="Slide Number Placeholder 3"/>
          <p:cNvSpPr>
            <a:spLocks noGrp="1"/>
          </p:cNvSpPr>
          <p:nvPr>
            <p:ph type="sldNum" sz="quarter" idx="5"/>
          </p:nvPr>
        </p:nvSpPr>
        <p:spPr/>
        <p:txBody>
          <a:bodyPr/>
          <a:lstStyle/>
          <a:p>
            <a:fld id="{E533096C-B13D-4027-9755-CBF64AB5E94F}" type="slidenum">
              <a:rPr lang="en-US" smtClean="0"/>
              <a:t>17</a:t>
            </a:fld>
            <a:endParaRPr lang="en-US"/>
          </a:p>
        </p:txBody>
      </p:sp>
    </p:spTree>
    <p:extLst>
      <p:ext uri="{BB962C8B-B14F-4D97-AF65-F5344CB8AC3E}">
        <p14:creationId xmlns:p14="http://schemas.microsoft.com/office/powerpoint/2010/main" val="865927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14350" indent="-457200"/>
            <a:r>
              <a:rPr lang="en-US" dirty="0"/>
              <a:t>This option is only available, if you are using Docker on Linux OS.</a:t>
            </a:r>
          </a:p>
          <a:p>
            <a:pPr marL="514350" indent="-457200"/>
            <a:r>
              <a:rPr lang="en-US" dirty="0" err="1"/>
              <a:t>tmpfs</a:t>
            </a:r>
            <a:r>
              <a:rPr lang="en-US" dirty="0"/>
              <a:t> mounts can not be shared between multiple containers, like volume and bind mount.</a:t>
            </a:r>
          </a:p>
          <a:p>
            <a:pPr marL="514350" indent="-457200"/>
            <a:r>
              <a:rPr lang="en-US" dirty="0"/>
              <a:t>In </a:t>
            </a:r>
            <a:r>
              <a:rPr lang="en-US" dirty="0" err="1"/>
              <a:t>tmpfs</a:t>
            </a:r>
            <a:r>
              <a:rPr lang="en-US" dirty="0"/>
              <a:t>, we can create files outside the container’s writeable layers.</a:t>
            </a:r>
          </a:p>
          <a:p>
            <a:pPr marL="514350" indent="-457200"/>
            <a:r>
              <a:rPr lang="en-US" dirty="0"/>
              <a:t>In this, we are saving the data into Host memory not in docker host machine disk like Volume and Bind mount. </a:t>
            </a:r>
          </a:p>
          <a:p>
            <a:pPr marL="514350" indent="-457200"/>
            <a:r>
              <a:rPr lang="en-US" dirty="0"/>
              <a:t>It means that when container stop, </a:t>
            </a:r>
            <a:r>
              <a:rPr lang="en-US" dirty="0" err="1"/>
              <a:t>tmpfs</a:t>
            </a:r>
            <a:r>
              <a:rPr lang="en-US" dirty="0"/>
              <a:t> mount </a:t>
            </a:r>
          </a:p>
          <a:p>
            <a:pPr marL="57150" indent="0">
              <a:buNone/>
            </a:pPr>
            <a:r>
              <a:rPr lang="en-US" dirty="0"/>
              <a:t>     removed and data erase from the memory.</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18</a:t>
            </a:fld>
            <a:endParaRPr lang="en-US"/>
          </a:p>
        </p:txBody>
      </p:sp>
    </p:spTree>
    <p:extLst>
      <p:ext uri="{BB962C8B-B14F-4D97-AF65-F5344CB8AC3E}">
        <p14:creationId xmlns:p14="http://schemas.microsoft.com/office/powerpoint/2010/main" val="3312856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Sharing configuration files from the host machine to containers</a:t>
            </a:r>
            <a:r>
              <a:rPr lang="en-US" dirty="0"/>
              <a:t>.</a:t>
            </a:r>
          </a:p>
          <a:p>
            <a:r>
              <a:rPr lang="en-US" dirty="0"/>
              <a:t>Like </a:t>
            </a:r>
            <a:r>
              <a:rPr lang="en-US" dirty="0" err="1"/>
              <a:t>dns</a:t>
            </a:r>
            <a:r>
              <a:rPr lang="en-US" dirty="0"/>
              <a:t> config through /etc/</a:t>
            </a:r>
            <a:r>
              <a:rPr lang="en-US" dirty="0" err="1"/>
              <a:t>resolv.conf</a:t>
            </a:r>
            <a:r>
              <a:rPr lang="en-US" dirty="0"/>
              <a:t> file?</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19</a:t>
            </a:fld>
            <a:endParaRPr lang="en-US"/>
          </a:p>
        </p:txBody>
      </p:sp>
    </p:spTree>
    <p:extLst>
      <p:ext uri="{BB962C8B-B14F-4D97-AF65-F5344CB8AC3E}">
        <p14:creationId xmlns:p14="http://schemas.microsoft.com/office/powerpoint/2010/main" val="3240652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for i in $(docker container ls -</a:t>
            </a:r>
            <a:r>
              <a:rPr lang="en-US" dirty="0" err="1"/>
              <a:t>aq</a:t>
            </a:r>
            <a:r>
              <a:rPr lang="en-US" dirty="0"/>
              <a:t>) ; do docker container rm -f $i ;done</a:t>
            </a:r>
          </a:p>
          <a:p>
            <a:r>
              <a:rPr lang="en-US" dirty="0"/>
              <a:t>docker volume ls</a:t>
            </a:r>
          </a:p>
          <a:p>
            <a:endParaRPr lang="en-US" dirty="0"/>
          </a:p>
          <a:p>
            <a:r>
              <a:rPr lang="en-US" dirty="0"/>
              <a:t>docker run -d -it --name </a:t>
            </a:r>
            <a:r>
              <a:rPr lang="en-US" dirty="0" err="1"/>
              <a:t>tmpt</a:t>
            </a:r>
            <a:r>
              <a:rPr lang="en-US" dirty="0"/>
              <a:t>-container1 --mount type=</a:t>
            </a:r>
            <a:r>
              <a:rPr lang="en-US" dirty="0" err="1"/>
              <a:t>tmpfs,destination</a:t>
            </a:r>
            <a:r>
              <a:rPr lang="en-US" dirty="0"/>
              <a:t>=/app </a:t>
            </a:r>
            <a:r>
              <a:rPr lang="en-US" dirty="0" err="1"/>
              <a:t>nginx:latest</a:t>
            </a:r>
            <a:endParaRPr lang="en-US" dirty="0"/>
          </a:p>
          <a:p>
            <a:r>
              <a:rPr lang="en-US" dirty="0"/>
              <a:t>docker container exec -it </a:t>
            </a:r>
            <a:r>
              <a:rPr lang="en-US" dirty="0" err="1"/>
              <a:t>tmpt</a:t>
            </a:r>
            <a:r>
              <a:rPr lang="en-US" dirty="0"/>
              <a:t>-container1 /bin/bash </a:t>
            </a:r>
          </a:p>
          <a:p>
            <a:r>
              <a:rPr lang="en-US" dirty="0"/>
              <a:t> cd /app/</a:t>
            </a:r>
          </a:p>
          <a:p>
            <a:r>
              <a:rPr lang="en-US" dirty="0"/>
              <a:t> ls -</a:t>
            </a:r>
            <a:r>
              <a:rPr lang="en-US" dirty="0" err="1"/>
              <a:t>ltr</a:t>
            </a:r>
            <a:endParaRPr lang="en-US" dirty="0"/>
          </a:p>
          <a:p>
            <a:r>
              <a:rPr lang="en-US" dirty="0"/>
              <a:t> echo "This is a test file in </a:t>
            </a:r>
            <a:r>
              <a:rPr lang="en-US" dirty="0" err="1"/>
              <a:t>tmpt</a:t>
            </a:r>
            <a:r>
              <a:rPr lang="en-US" dirty="0"/>
              <a:t>-container1 file." &gt; </a:t>
            </a:r>
            <a:r>
              <a:rPr lang="en-US" dirty="0" err="1"/>
              <a:t>tmpt-container1.txt</a:t>
            </a:r>
            <a:endParaRPr lang="en-US" dirty="0"/>
          </a:p>
          <a:p>
            <a:r>
              <a:rPr lang="en-US" dirty="0"/>
              <a:t> cat </a:t>
            </a:r>
            <a:r>
              <a:rPr lang="en-US" dirty="0" err="1"/>
              <a:t>tmpt-container1.txt</a:t>
            </a:r>
            <a:endParaRPr lang="en-US" dirty="0"/>
          </a:p>
          <a:p>
            <a:r>
              <a:rPr lang="en-US" dirty="0"/>
              <a:t> exit</a:t>
            </a:r>
          </a:p>
          <a:p>
            <a:r>
              <a:rPr lang="en-US" dirty="0"/>
              <a:t> </a:t>
            </a:r>
          </a:p>
          <a:p>
            <a:r>
              <a:rPr lang="en-US" dirty="0"/>
              <a:t> docker container inspect  </a:t>
            </a:r>
            <a:r>
              <a:rPr lang="en-US" dirty="0" err="1"/>
              <a:t>tmpt</a:t>
            </a:r>
            <a:r>
              <a:rPr lang="en-US" dirty="0"/>
              <a:t>-container1</a:t>
            </a:r>
          </a:p>
          <a:p>
            <a:endParaRPr lang="en-US" dirty="0"/>
          </a:p>
          <a:p>
            <a:r>
              <a:rPr lang="en-US" dirty="0"/>
              <a:t>docker cp /etc/</a:t>
            </a:r>
            <a:r>
              <a:rPr lang="en-US" dirty="0" err="1"/>
              <a:t>resolv.conf</a:t>
            </a:r>
            <a:r>
              <a:rPr lang="en-US" dirty="0"/>
              <a:t> </a:t>
            </a:r>
            <a:r>
              <a:rPr lang="en-US" dirty="0" err="1"/>
              <a:t>tmpt</a:t>
            </a:r>
            <a:r>
              <a:rPr lang="en-US" dirty="0"/>
              <a:t>-container1:/</a:t>
            </a:r>
            <a:r>
              <a:rPr lang="en-US" dirty="0" err="1"/>
              <a:t>tmp</a:t>
            </a:r>
            <a:endParaRPr lang="en-US" dirty="0"/>
          </a:p>
          <a:p>
            <a:r>
              <a:rPr lang="en-US" dirty="0"/>
              <a:t>docker container exec -it </a:t>
            </a:r>
            <a:r>
              <a:rPr lang="en-US" dirty="0" err="1"/>
              <a:t>tmpt</a:t>
            </a:r>
            <a:r>
              <a:rPr lang="en-US" dirty="0"/>
              <a:t>-container1 cat /</a:t>
            </a:r>
            <a:r>
              <a:rPr lang="en-US" dirty="0" err="1"/>
              <a:t>tmp</a:t>
            </a:r>
            <a:r>
              <a:rPr lang="en-US" dirty="0"/>
              <a:t>/</a:t>
            </a:r>
            <a:r>
              <a:rPr lang="en-US" dirty="0" err="1"/>
              <a:t>resolv.conf</a:t>
            </a:r>
            <a:endParaRPr lang="en-US" dirty="0"/>
          </a:p>
          <a:p>
            <a:r>
              <a:rPr lang="en-US" dirty="0"/>
              <a:t> </a:t>
            </a:r>
          </a:p>
          <a:p>
            <a:r>
              <a:rPr lang="en-US" dirty="0"/>
              <a:t> </a:t>
            </a:r>
          </a:p>
          <a:p>
            <a:r>
              <a:rPr lang="en-US" dirty="0"/>
              <a:t>docker run -d -it --name </a:t>
            </a:r>
            <a:r>
              <a:rPr lang="en-US" dirty="0" err="1"/>
              <a:t>tmpt</a:t>
            </a:r>
            <a:r>
              <a:rPr lang="en-US" dirty="0"/>
              <a:t>-container2 --mount type=</a:t>
            </a:r>
            <a:r>
              <a:rPr lang="en-US" dirty="0" err="1"/>
              <a:t>tmpfs,target</a:t>
            </a:r>
            <a:r>
              <a:rPr lang="en-US" dirty="0"/>
              <a:t>=/app </a:t>
            </a:r>
            <a:r>
              <a:rPr lang="en-US" dirty="0" err="1"/>
              <a:t>nginx:latest</a:t>
            </a:r>
            <a:endParaRPr lang="en-US" dirty="0"/>
          </a:p>
          <a:p>
            <a:r>
              <a:rPr lang="en-US" dirty="0"/>
              <a:t>docker run -d -it --name </a:t>
            </a:r>
            <a:r>
              <a:rPr lang="en-US" dirty="0" err="1"/>
              <a:t>tmpt-container3</a:t>
            </a:r>
            <a:r>
              <a:rPr lang="en-US" dirty="0"/>
              <a:t> --mount type=</a:t>
            </a:r>
            <a:r>
              <a:rPr lang="en-US" dirty="0" err="1"/>
              <a:t>tmpfs,target</a:t>
            </a:r>
            <a:r>
              <a:rPr lang="en-US" dirty="0"/>
              <a:t>=/</a:t>
            </a:r>
            <a:r>
              <a:rPr lang="en-US" dirty="0" err="1"/>
              <a:t>app,tmpfs</a:t>
            </a:r>
            <a:r>
              <a:rPr lang="en-US" dirty="0"/>
              <a:t>-size=500 </a:t>
            </a:r>
            <a:r>
              <a:rPr lang="en-US" dirty="0" err="1"/>
              <a:t>nginx:latest</a:t>
            </a:r>
            <a:endParaRPr lang="en-US" dirty="0"/>
          </a:p>
          <a:p>
            <a:r>
              <a:rPr lang="en-US" dirty="0"/>
              <a:t>docker run -d -it --name </a:t>
            </a:r>
            <a:r>
              <a:rPr lang="en-US" dirty="0" err="1"/>
              <a:t>tmpt-container4</a:t>
            </a:r>
            <a:r>
              <a:rPr lang="en-US" dirty="0"/>
              <a:t> --mount type=</a:t>
            </a:r>
            <a:r>
              <a:rPr lang="en-US" dirty="0" err="1"/>
              <a:t>tmpfs,target</a:t>
            </a:r>
            <a:r>
              <a:rPr lang="en-US" dirty="0"/>
              <a:t>=/</a:t>
            </a:r>
            <a:r>
              <a:rPr lang="en-US" dirty="0" err="1"/>
              <a:t>app,tmpfs</a:t>
            </a:r>
            <a:r>
              <a:rPr lang="en-US" dirty="0"/>
              <a:t>-size=</a:t>
            </a:r>
            <a:r>
              <a:rPr lang="en-US" dirty="0" err="1"/>
              <a:t>500,tmpfs</a:t>
            </a:r>
            <a:r>
              <a:rPr lang="en-US" dirty="0"/>
              <a:t>-mode=1777 </a:t>
            </a:r>
            <a:r>
              <a:rPr lang="en-US" dirty="0" err="1"/>
              <a:t>nginx:latest</a:t>
            </a:r>
            <a:endParaRPr lang="en-US" dirty="0"/>
          </a:p>
        </p:txBody>
      </p:sp>
      <p:sp>
        <p:nvSpPr>
          <p:cNvPr id="4" name="Slide Number Placeholder 3"/>
          <p:cNvSpPr>
            <a:spLocks noGrp="1"/>
          </p:cNvSpPr>
          <p:nvPr>
            <p:ph type="sldNum" sz="quarter" idx="5"/>
          </p:nvPr>
        </p:nvSpPr>
        <p:spPr/>
        <p:txBody>
          <a:bodyPr/>
          <a:lstStyle/>
          <a:p>
            <a:fld id="{E533096C-B13D-4027-9755-CBF64AB5E94F}" type="slidenum">
              <a:rPr lang="en-US" smtClean="0"/>
              <a:t>20</a:t>
            </a:fld>
            <a:endParaRPr lang="en-US"/>
          </a:p>
        </p:txBody>
      </p:sp>
    </p:spTree>
    <p:extLst>
      <p:ext uri="{BB962C8B-B14F-4D97-AF65-F5344CB8AC3E}">
        <p14:creationId xmlns:p14="http://schemas.microsoft.com/office/powerpoint/2010/main" val="631993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Its time to do the recap for Image.</a:t>
            </a:r>
          </a:p>
          <a:p>
            <a:r>
              <a:rPr lang="en-US" dirty="0"/>
              <a:t>To Run an application whether it is NGINX , NODE.JS any application, it requires RAM, CPU and DISK. </a:t>
            </a:r>
          </a:p>
          <a:p>
            <a:endParaRPr lang="en-US" dirty="0"/>
          </a:p>
          <a:p>
            <a:r>
              <a:rPr lang="en-US" dirty="0"/>
              <a:t>Application demand all these resources from Operating System. </a:t>
            </a:r>
          </a:p>
          <a:p>
            <a:endParaRPr lang="en-US" dirty="0"/>
          </a:p>
          <a:p>
            <a:r>
              <a:rPr lang="en-US" dirty="0"/>
              <a:t>Whether this OS is installed on Physical Server or in Virtual machine. </a:t>
            </a:r>
          </a:p>
          <a:p>
            <a:endParaRPr lang="en-US" dirty="0"/>
          </a:p>
          <a:p>
            <a:r>
              <a:rPr lang="en-US" dirty="0"/>
              <a:t>This Operating System has libraries and binaries files. </a:t>
            </a:r>
          </a:p>
          <a:p>
            <a:endParaRPr lang="en-US" dirty="0"/>
          </a:p>
          <a:p>
            <a:r>
              <a:rPr lang="en-US" dirty="0"/>
              <a:t>Libraries are used by Application and Binaries files are used by CPU, just for your information. </a:t>
            </a:r>
          </a:p>
          <a:p>
            <a:endParaRPr lang="en-US" dirty="0"/>
          </a:p>
        </p:txBody>
      </p:sp>
      <p:sp>
        <p:nvSpPr>
          <p:cNvPr id="4" name="Slide Number Placeholder 3"/>
          <p:cNvSpPr>
            <a:spLocks noGrp="1"/>
          </p:cNvSpPr>
          <p:nvPr>
            <p:ph type="sldNum" sz="quarter" idx="5"/>
          </p:nvPr>
        </p:nvSpPr>
        <p:spPr/>
        <p:txBody>
          <a:bodyPr/>
          <a:lstStyle/>
          <a:p>
            <a:fld id="{3692EABB-58EF-4774-A82C-3DA5B4C2F051}" type="slidenum">
              <a:rPr lang="en-US" smtClean="0"/>
              <a:t>2</a:t>
            </a:fld>
            <a:endParaRPr lang="en-US"/>
          </a:p>
        </p:txBody>
      </p:sp>
    </p:spTree>
    <p:extLst>
      <p:ext uri="{BB962C8B-B14F-4D97-AF65-F5344CB8AC3E}">
        <p14:creationId xmlns:p14="http://schemas.microsoft.com/office/powerpoint/2010/main" val="58093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a:p>
            <a:endParaRPr lang="en-US" b="0" dirty="0"/>
          </a:p>
          <a:p>
            <a:r>
              <a:rPr lang="en-US" b="0" dirty="0"/>
              <a:t>In the case of Container, first, we built an Image. In this image, we not only include the application but also the necessary libraries and binaries files. Hence, this is our Image. Further, we can say that our image is not dependent on hardware resources.</a:t>
            </a:r>
          </a:p>
          <a:p>
            <a:r>
              <a:rPr lang="en-US" b="0" dirty="0"/>
              <a:t>Furthermore, if the application validation checks are OK in Lab environment, then we will not observe any issue in the production.</a:t>
            </a:r>
          </a:p>
          <a:p>
            <a:endParaRPr lang="en-US" b="0" dirty="0"/>
          </a:p>
          <a:p>
            <a:r>
              <a:rPr lang="en-US" b="0" dirty="0"/>
              <a:t>While creating the image, we add some layers on it. We already cover this point during the </a:t>
            </a:r>
            <a:r>
              <a:rPr lang="en-US" b="0" dirty="0" err="1"/>
              <a:t>DockerImage</a:t>
            </a:r>
            <a:r>
              <a:rPr lang="en-US" b="0" dirty="0"/>
              <a:t> video. If you haven’t watch that video, then click on I button or check the description of this video. I have added the  link.</a:t>
            </a:r>
          </a:p>
          <a:p>
            <a:endParaRPr lang="en-US" b="0" dirty="0"/>
          </a:p>
          <a:p>
            <a:endParaRPr lang="en-US" b="0" dirty="0"/>
          </a:p>
          <a:p>
            <a:endParaRPr lang="en-US" b="0" dirty="0"/>
          </a:p>
          <a:p>
            <a:endParaRPr lang="en-US" b="0" dirty="0"/>
          </a:p>
          <a:p>
            <a:endParaRPr lang="en-US" dirty="0"/>
          </a:p>
        </p:txBody>
      </p:sp>
      <p:sp>
        <p:nvSpPr>
          <p:cNvPr id="4" name="Slide Number Placeholder 3"/>
          <p:cNvSpPr>
            <a:spLocks noGrp="1"/>
          </p:cNvSpPr>
          <p:nvPr>
            <p:ph type="sldNum" sz="quarter" idx="5"/>
          </p:nvPr>
        </p:nvSpPr>
        <p:spPr/>
        <p:txBody>
          <a:bodyPr/>
          <a:lstStyle/>
          <a:p>
            <a:fld id="{3692EABB-58EF-4774-A82C-3DA5B4C2F051}" type="slidenum">
              <a:rPr lang="en-US" smtClean="0"/>
              <a:t>3</a:t>
            </a:fld>
            <a:endParaRPr lang="en-US"/>
          </a:p>
        </p:txBody>
      </p:sp>
    </p:spTree>
    <p:extLst>
      <p:ext uri="{BB962C8B-B14F-4D97-AF65-F5344CB8AC3E}">
        <p14:creationId xmlns:p14="http://schemas.microsoft.com/office/powerpoint/2010/main" val="794618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jump into the Volume topic and start from the scratch. In the production environment,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first, we mount the physical server in the </a:t>
            </a:r>
            <a:r>
              <a:rPr lang="en-US" dirty="0" err="1"/>
              <a:t>DataCenter</a:t>
            </a:r>
            <a:r>
              <a:rPr lang="en-US" dirty="0"/>
              <a:t> or create a VM.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Right after we installed Operating System.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 On the top of OS, we install the container engine. In our LAB, we use Docker engine.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 Now, we can create multiple containers with the help image, that we discussed in the previous slide and running some applications on these containers.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t>Further, when we start writing on it by creating some files or directories, it add another layers on the container. This layer called as writeable layer.</a:t>
            </a:r>
          </a:p>
          <a:p>
            <a:r>
              <a:rPr lang="en-US" b="0" dirty="0"/>
              <a:t>When we delete the container, it is not possible to recover the data. It means that t</a:t>
            </a:r>
            <a:r>
              <a:rPr lang="en-US" dirty="0"/>
              <a:t>he data doesn't persist when the container no longer exists.</a:t>
            </a:r>
          </a:p>
          <a:p>
            <a:endParaRPr lang="en-US" b="0" dirty="0"/>
          </a:p>
          <a:p>
            <a:r>
              <a:rPr lang="en-US" b="0" dirty="0"/>
              <a:t>Please bear in mind that, this writeable layer is tightly coupled with Docker host. It will be difficult to remove this layer from container and save it on some other destination.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 Docker offers one solution for this problem (i.e., to store files), one can use host machine file system. Which means that when we create a container, we must attach the Host filesystem, and after that we can write in the Host filesystem. </a:t>
            </a:r>
          </a:p>
          <a:p>
            <a:endParaRPr lang="en-US" dirty="0"/>
          </a:p>
        </p:txBody>
      </p:sp>
      <p:sp>
        <p:nvSpPr>
          <p:cNvPr id="4" name="Slide Number Placeholder 3"/>
          <p:cNvSpPr>
            <a:spLocks noGrp="1"/>
          </p:cNvSpPr>
          <p:nvPr>
            <p:ph type="sldNum" sz="quarter" idx="5"/>
          </p:nvPr>
        </p:nvSpPr>
        <p:spPr/>
        <p:txBody>
          <a:bodyPr/>
          <a:lstStyle/>
          <a:p>
            <a:fld id="{3692EABB-58EF-4774-A82C-3DA5B4C2F051}" type="slidenum">
              <a:rPr lang="en-US" smtClean="0"/>
              <a:t>4</a:t>
            </a:fld>
            <a:endParaRPr lang="en-US"/>
          </a:p>
        </p:txBody>
      </p:sp>
    </p:spTree>
    <p:extLst>
      <p:ext uri="{BB962C8B-B14F-4D97-AF65-F5344CB8AC3E}">
        <p14:creationId xmlns:p14="http://schemas.microsoft.com/office/powerpoint/2010/main" val="3357268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explain more, In this case, when we are writing inside this container, but, actually, the data is saving in the Host machine file system. It look like a mirroring of data. This is the reason, when we delete the container, still we have the files in the Host machine file system. This we will cover in the Lab section.</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5</a:t>
            </a:fld>
            <a:endParaRPr lang="en-US"/>
          </a:p>
        </p:txBody>
      </p:sp>
    </p:spTree>
    <p:extLst>
      <p:ext uri="{BB962C8B-B14F-4D97-AF65-F5344CB8AC3E}">
        <p14:creationId xmlns:p14="http://schemas.microsoft.com/office/powerpoint/2010/main" val="21663565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In Docker, we have three options for containers to store files on the host machine.</a:t>
            </a:r>
          </a:p>
          <a:p>
            <a:endParaRPr lang="en-US" dirty="0"/>
          </a:p>
          <a:p>
            <a:pPr marL="228600" indent="-228600">
              <a:buAutoNum type="arabicPeriod"/>
            </a:pPr>
            <a:r>
              <a:rPr lang="en-US" dirty="0"/>
              <a:t>Volumes, 2, Bind Mounts and 3. </a:t>
            </a:r>
            <a:r>
              <a:rPr lang="en-US" dirty="0" err="1"/>
              <a:t>tmpfs</a:t>
            </a:r>
            <a:r>
              <a:rPr lang="en-US" dirty="0"/>
              <a:t> (Temporary Filesystem).</a:t>
            </a:r>
          </a:p>
          <a:p>
            <a:pPr marL="228600" indent="-228600">
              <a:buAutoNum type="arabicPeriod"/>
            </a:pPr>
            <a:endParaRPr lang="en-US" dirty="0"/>
          </a:p>
          <a:p>
            <a:pPr marL="0" indent="0">
              <a:buNone/>
            </a:pPr>
            <a:r>
              <a:rPr lang="en-US" dirty="0"/>
              <a:t>Please note that out of these 3 types, only Volume gain the popularity. This is the reason, I used Volume as a topic. </a:t>
            </a:r>
          </a:p>
          <a:p>
            <a:pPr marL="0" indent="0">
              <a:buNone/>
            </a:pPr>
            <a:endParaRPr lang="en-US" dirty="0"/>
          </a:p>
          <a:p>
            <a:pPr marL="0" indent="0">
              <a:buNone/>
            </a:pPr>
            <a:r>
              <a:rPr lang="en-US" dirty="0"/>
              <a:t>Needless to say that  I will cover all these 3 topics. </a:t>
            </a:r>
          </a:p>
          <a:p>
            <a:pPr marL="0" indent="0">
              <a:buNone/>
            </a:pPr>
            <a:endParaRPr lang="en-US" dirty="0"/>
          </a:p>
          <a:p>
            <a:pPr marL="0" indent="0">
              <a:buNone/>
            </a:pPr>
            <a:r>
              <a:rPr lang="en-US" dirty="0"/>
              <a:t>Lets, explore Volume then.</a:t>
            </a:r>
          </a:p>
        </p:txBody>
      </p:sp>
      <p:sp>
        <p:nvSpPr>
          <p:cNvPr id="4" name="Slide Number Placeholder 3"/>
          <p:cNvSpPr>
            <a:spLocks noGrp="1"/>
          </p:cNvSpPr>
          <p:nvPr>
            <p:ph type="sldNum" sz="quarter" idx="5"/>
          </p:nvPr>
        </p:nvSpPr>
        <p:spPr/>
        <p:txBody>
          <a:bodyPr/>
          <a:lstStyle/>
          <a:p>
            <a:fld id="{43145AE5-4104-4943-8335-80BEE7D1B62F}" type="slidenum">
              <a:rPr lang="en-US" smtClean="0"/>
              <a:t>6</a:t>
            </a:fld>
            <a:endParaRPr lang="en-US"/>
          </a:p>
        </p:txBody>
      </p:sp>
    </p:spTree>
    <p:extLst>
      <p:ext uri="{BB962C8B-B14F-4D97-AF65-F5344CB8AC3E}">
        <p14:creationId xmlns:p14="http://schemas.microsoft.com/office/powerpoint/2010/main" val="3337792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Arial" panose="020B0604020202020204" pitchFamily="34" charset="0"/>
              <a:buChar char="•"/>
            </a:pPr>
            <a:r>
              <a:rPr lang="en-US" sz="1200" dirty="0"/>
              <a:t>Data is </a:t>
            </a:r>
            <a:r>
              <a:rPr lang="en-US" sz="1200" b="1" dirty="0"/>
              <a:t>stored in the Docker Host filesystem</a:t>
            </a:r>
            <a:r>
              <a:rPr lang="en-US" sz="1200" dirty="0"/>
              <a:t>, which is </a:t>
            </a:r>
            <a:r>
              <a:rPr lang="en-US" sz="1200" b="1" dirty="0"/>
              <a:t>managed by Docker</a:t>
            </a:r>
            <a:r>
              <a:rPr lang="en-US" sz="1200" dirty="0"/>
              <a:t>.  It means, Docker isolate the core functionality of the Host machine. </a:t>
            </a:r>
          </a:p>
          <a:p>
            <a:pPr marL="457200" indent="-457200">
              <a:buFont typeface="Arial" panose="020B0604020202020204" pitchFamily="34" charset="0"/>
              <a:buChar char="•"/>
            </a:pPr>
            <a:r>
              <a:rPr lang="en-US" sz="1200" dirty="0"/>
              <a:t>A new directory will be created within Docker’s storage directory on the host machine. </a:t>
            </a:r>
          </a:p>
          <a:p>
            <a:pPr marL="457200" indent="-457200">
              <a:buFont typeface="Arial" panose="020B0604020202020204" pitchFamily="34" charset="0"/>
              <a:buChar char="•"/>
            </a:pPr>
            <a:r>
              <a:rPr lang="en-US" sz="1200" dirty="0"/>
              <a:t>Path in Linux (</a:t>
            </a:r>
            <a:r>
              <a:rPr lang="en-US" sz="1200" b="1" dirty="0"/>
              <a:t>/var/lib/docker/volumes/)</a:t>
            </a:r>
          </a:p>
          <a:p>
            <a:pPr marL="457200" indent="-457200">
              <a:buFont typeface="Arial" panose="020B0604020202020204" pitchFamily="34" charset="0"/>
              <a:buChar char="•"/>
            </a:pPr>
            <a:r>
              <a:rPr lang="en-US" sz="1200" dirty="0"/>
              <a:t>Non-Docker processes should not modify this part of the filesystem.</a:t>
            </a:r>
          </a:p>
          <a:p>
            <a:pPr marL="457200" indent="-457200">
              <a:buFont typeface="Arial" panose="020B0604020202020204" pitchFamily="34" charset="0"/>
              <a:buChar char="•"/>
            </a:pPr>
            <a:endParaRPr lang="en-US" sz="1200" dirty="0"/>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7</a:t>
            </a:fld>
            <a:endParaRPr lang="en-US"/>
          </a:p>
        </p:txBody>
      </p:sp>
    </p:spTree>
    <p:extLst>
      <p:ext uri="{BB962C8B-B14F-4D97-AF65-F5344CB8AC3E}">
        <p14:creationId xmlns:p14="http://schemas.microsoft.com/office/powerpoint/2010/main" val="3719865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457200" indent="-457200">
              <a:buFont typeface="Arial" panose="020B0604020202020204" pitchFamily="34" charset="0"/>
              <a:buChar char="•"/>
            </a:pPr>
            <a:r>
              <a:rPr lang="en-US" sz="1200" dirty="0"/>
              <a:t>Docker engine create a Volume at the time of </a:t>
            </a:r>
            <a:r>
              <a:rPr lang="en-US" sz="1200" b="1" dirty="0"/>
              <a:t>Container creation </a:t>
            </a:r>
            <a:r>
              <a:rPr lang="en-US" sz="1200" dirty="0"/>
              <a:t>/  </a:t>
            </a:r>
            <a:r>
              <a:rPr lang="en-US" sz="1200" b="1" dirty="0"/>
              <a:t>Service Creation</a:t>
            </a:r>
            <a:r>
              <a:rPr lang="en-US" sz="1200" dirty="0"/>
              <a:t>.</a:t>
            </a:r>
          </a:p>
          <a:p>
            <a:pPr marL="457200" indent="-457200">
              <a:buFont typeface="Arial" panose="020B0604020202020204" pitchFamily="34" charset="0"/>
              <a:buChar char="•"/>
            </a:pPr>
            <a:r>
              <a:rPr lang="en-US" sz="1200" dirty="0"/>
              <a:t>Volume can be </a:t>
            </a:r>
            <a:r>
              <a:rPr lang="en-US" sz="1200" b="1" dirty="0"/>
              <a:t>shared between multiple containers</a:t>
            </a:r>
            <a:r>
              <a:rPr lang="en-US" sz="1200" dirty="0"/>
              <a:t> simultaneously. </a:t>
            </a:r>
          </a:p>
          <a:p>
            <a:pPr marL="457200" indent="-457200">
              <a:buFont typeface="Arial" panose="020B0604020202020204" pitchFamily="34" charset="0"/>
              <a:buChar char="•"/>
            </a:pPr>
            <a:endParaRPr lang="en-US" dirty="0"/>
          </a:p>
          <a:p>
            <a:r>
              <a:rPr lang="en-US" dirty="0"/>
              <a:t>Volumes also support the use of  </a:t>
            </a:r>
            <a:r>
              <a:rPr lang="en-US" i="1" dirty="0"/>
              <a:t>volume drivers</a:t>
            </a:r>
            <a:r>
              <a:rPr lang="en-US" dirty="0"/>
              <a:t>, which allow us to  store the data on cloud or remote host.</a:t>
            </a:r>
          </a:p>
          <a:p>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8</a:t>
            </a:fld>
            <a:endParaRPr lang="en-US"/>
          </a:p>
        </p:txBody>
      </p:sp>
    </p:spTree>
    <p:extLst>
      <p:ext uri="{BB962C8B-B14F-4D97-AF65-F5344CB8AC3E}">
        <p14:creationId xmlns:p14="http://schemas.microsoft.com/office/powerpoint/2010/main" val="4071062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a:p>
            <a:endParaRPr lang="en-US" dirty="0"/>
          </a:p>
          <a:p>
            <a:endParaRPr lang="en-US" dirty="0"/>
          </a:p>
          <a:p>
            <a:pPr marL="0" indent="0">
              <a:buNone/>
            </a:pPr>
            <a:r>
              <a:rPr lang="en-US" dirty="0"/>
              <a:t> Named: At the time of container creation, we specify the name of Volume.</a:t>
            </a:r>
          </a:p>
          <a:p>
            <a:endParaRPr lang="en-US" dirty="0"/>
          </a:p>
          <a:p>
            <a:pPr marL="0" indent="0">
              <a:buNone/>
            </a:pPr>
            <a:r>
              <a:rPr lang="en-US" dirty="0"/>
              <a:t>   Anonymous  : Volume name is not mentioned at the time of creation of container. </a:t>
            </a:r>
          </a:p>
          <a:p>
            <a:pPr marL="0" indent="0">
              <a:buNone/>
            </a:pPr>
            <a:endParaRPr lang="en-US" dirty="0"/>
          </a:p>
          <a:p>
            <a:pPr marL="0" indent="0">
              <a:buNone/>
            </a:pPr>
            <a:r>
              <a:rPr lang="en-US" dirty="0"/>
              <a:t>Docker gives a random unique name.</a:t>
            </a:r>
          </a:p>
          <a:p>
            <a:pPr marL="0" indent="0">
              <a:buNone/>
            </a:pPr>
            <a:endParaRPr lang="en-US" dirty="0"/>
          </a:p>
          <a:p>
            <a:pPr marL="0" indent="0">
              <a:buNone/>
            </a:pPr>
            <a:r>
              <a:rPr lang="en-US" dirty="0"/>
              <a:t> Both behave in the same ways.  Its up to you whether, you want to give the name of Volume or not.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457200" indent="-457200">
              <a:buFont typeface="Arial" panose="020B0604020202020204" pitchFamily="34" charset="0"/>
              <a:buChar char="•"/>
            </a:pPr>
            <a:r>
              <a:rPr lang="en-US" sz="1200" dirty="0"/>
              <a:t>How to create ?</a:t>
            </a:r>
          </a:p>
          <a:p>
            <a:r>
              <a:rPr lang="en-US" sz="1200" dirty="0"/>
              <a:t>      Command :   “</a:t>
            </a:r>
            <a:r>
              <a:rPr lang="en-US" sz="1200" b="1" dirty="0"/>
              <a:t>docker volume create</a:t>
            </a:r>
            <a:r>
              <a:rPr lang="en-U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we create a volume, there are some options. Frist, we need to understand these options. So that it will help us while doing the lab.</a:t>
            </a:r>
          </a:p>
          <a:p>
            <a:pPr marL="0" indent="0">
              <a:buNone/>
            </a:pPr>
            <a:endParaRPr lang="en-US" dirty="0"/>
          </a:p>
        </p:txBody>
      </p:sp>
      <p:sp>
        <p:nvSpPr>
          <p:cNvPr id="4" name="Slide Number Placeholder 3"/>
          <p:cNvSpPr>
            <a:spLocks noGrp="1"/>
          </p:cNvSpPr>
          <p:nvPr>
            <p:ph type="sldNum" sz="quarter" idx="5"/>
          </p:nvPr>
        </p:nvSpPr>
        <p:spPr/>
        <p:txBody>
          <a:bodyPr/>
          <a:lstStyle/>
          <a:p>
            <a:fld id="{43145AE5-4104-4943-8335-80BEE7D1B62F}" type="slidenum">
              <a:rPr lang="en-US" smtClean="0"/>
              <a:t>9</a:t>
            </a:fld>
            <a:endParaRPr lang="en-US"/>
          </a:p>
        </p:txBody>
      </p:sp>
    </p:spTree>
    <p:extLst>
      <p:ext uri="{BB962C8B-B14F-4D97-AF65-F5344CB8AC3E}">
        <p14:creationId xmlns:p14="http://schemas.microsoft.com/office/powerpoint/2010/main" val="809052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2022-09-04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2022-09-04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microsoft.com/office/2017/06/relationships/model3d" Target="../media/model3d1.glb"/></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5.png"/><Relationship Id="rId4" Type="http://schemas.microsoft.com/office/2017/06/relationships/model3d" Target="../media/model3d1.glb"/></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5.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4A3EA-3AE0-4B9A-9D90-AB0498D83521}"/>
              </a:ext>
            </a:extLst>
          </p:cNvPr>
          <p:cNvSpPr>
            <a:spLocks noGrp="1"/>
          </p:cNvSpPr>
          <p:nvPr>
            <p:ph type="title"/>
          </p:nvPr>
        </p:nvSpPr>
        <p:spPr>
          <a:xfrm>
            <a:off x="2667000" y="304800"/>
            <a:ext cx="5086350" cy="628650"/>
          </a:xfrm>
          <a:solidFill>
            <a:srgbClr val="FFC000"/>
          </a:solidFill>
        </p:spPr>
        <p:txBody>
          <a:bodyPr>
            <a:normAutofit fontScale="90000"/>
          </a:bodyPr>
          <a:lstStyle/>
          <a:p>
            <a:r>
              <a:rPr lang="en-US" dirty="0"/>
              <a:t>Docker Course </a:t>
            </a:r>
          </a:p>
        </p:txBody>
      </p:sp>
      <p:sp>
        <p:nvSpPr>
          <p:cNvPr id="4" name="Content Placeholder 3">
            <a:extLst>
              <a:ext uri="{FF2B5EF4-FFF2-40B4-BE49-F238E27FC236}">
                <a16:creationId xmlns:a16="http://schemas.microsoft.com/office/drawing/2014/main" id="{FE64637B-5D23-4D4D-AE7E-7992221AB9CB}"/>
              </a:ext>
            </a:extLst>
          </p:cNvPr>
          <p:cNvSpPr>
            <a:spLocks noGrp="1"/>
          </p:cNvSpPr>
          <p:nvPr>
            <p:ph idx="1"/>
          </p:nvPr>
        </p:nvSpPr>
        <p:spPr>
          <a:xfrm>
            <a:off x="0" y="933450"/>
            <a:ext cx="10287000" cy="5924550"/>
          </a:xfrm>
        </p:spPr>
        <p:txBody>
          <a:bodyPr>
            <a:normAutofit fontScale="85000" lnSpcReduction="10000"/>
          </a:bodyPr>
          <a:lstStyle/>
          <a:p>
            <a:pPr marL="289322" indent="-289322">
              <a:buFont typeface="+mj-lt"/>
              <a:buAutoNum type="arabicPeriod"/>
            </a:pPr>
            <a:r>
              <a:rPr lang="en-US" dirty="0"/>
              <a:t>Why we use Docker?</a:t>
            </a:r>
          </a:p>
          <a:p>
            <a:pPr marL="289322" indent="-289322">
              <a:buFont typeface="+mj-lt"/>
              <a:buAutoNum type="arabicPeriod"/>
            </a:pPr>
            <a:r>
              <a:rPr lang="en-US" dirty="0"/>
              <a:t>How to create an AWS account?</a:t>
            </a:r>
          </a:p>
          <a:p>
            <a:pPr marL="289322" indent="-289322">
              <a:buFont typeface="+mj-lt"/>
              <a:buAutoNum type="arabicPeriod"/>
            </a:pPr>
            <a:r>
              <a:rPr lang="en-US" dirty="0"/>
              <a:t>How to install Docker on VM?</a:t>
            </a:r>
          </a:p>
          <a:p>
            <a:pPr marL="289322" indent="-289322">
              <a:buFont typeface="+mj-lt"/>
              <a:buAutoNum type="arabicPeriod"/>
            </a:pPr>
            <a:r>
              <a:rPr lang="en-US" dirty="0"/>
              <a:t>Docker commands.</a:t>
            </a:r>
          </a:p>
          <a:p>
            <a:pPr marL="289322" indent="-289322">
              <a:buFont typeface="+mj-lt"/>
              <a:buAutoNum type="arabicPeriod"/>
            </a:pPr>
            <a:r>
              <a:rPr lang="en-US" dirty="0"/>
              <a:t>Build and run an image as a container and then share images using Docker Hub.</a:t>
            </a:r>
          </a:p>
          <a:p>
            <a:pPr marL="289322" indent="-289322">
              <a:buFont typeface="+mj-lt"/>
              <a:buAutoNum type="arabicPeriod"/>
            </a:pPr>
            <a:r>
              <a:rPr lang="en-US" dirty="0"/>
              <a:t>Deploy Docker applications using multiple containers with a database.</a:t>
            </a:r>
          </a:p>
          <a:p>
            <a:pPr marL="289322" indent="-289322">
              <a:buFont typeface="+mj-lt"/>
              <a:buAutoNum type="arabicPeriod"/>
            </a:pPr>
            <a:r>
              <a:rPr lang="en-US" dirty="0"/>
              <a:t>Learn how to configure the HTTP server?</a:t>
            </a:r>
          </a:p>
          <a:p>
            <a:pPr marL="289322" indent="-289322">
              <a:buFont typeface="+mj-lt"/>
              <a:buAutoNum type="arabicPeriod"/>
            </a:pPr>
            <a:r>
              <a:rPr lang="en-US" dirty="0"/>
              <a:t>Type of Network in Docker and how to create &amp; use it?</a:t>
            </a:r>
          </a:p>
          <a:p>
            <a:pPr marL="289322" indent="-289322">
              <a:buFont typeface="+mj-lt"/>
              <a:buAutoNum type="arabicPeriod"/>
            </a:pPr>
            <a:r>
              <a:rPr lang="en-US" dirty="0"/>
              <a:t>Type of Volumes and how to to create it?</a:t>
            </a:r>
          </a:p>
          <a:p>
            <a:pPr marL="289322" indent="-289322">
              <a:buFont typeface="+mj-lt"/>
              <a:buAutoNum type="arabicPeriod"/>
            </a:pPr>
            <a:r>
              <a:rPr lang="en-US" dirty="0"/>
              <a:t>Docker Swarm</a:t>
            </a:r>
          </a:p>
          <a:p>
            <a:pPr marL="289322" indent="-289322">
              <a:buFont typeface="+mj-lt"/>
              <a:buAutoNum type="arabicPeriod"/>
            </a:pPr>
            <a:r>
              <a:rPr lang="en-US" dirty="0"/>
              <a:t>How to scan your images for security vulnerabilities.</a:t>
            </a:r>
          </a:p>
          <a:p>
            <a:pPr marL="289322" indent="-289322">
              <a:buFont typeface="+mj-lt"/>
              <a:buAutoNum type="arabicPeriod"/>
            </a:pPr>
            <a:r>
              <a:rPr lang="en-US" dirty="0"/>
              <a:t>Why we need Kubernetes?</a:t>
            </a:r>
          </a:p>
        </p:txBody>
      </p:sp>
    </p:spTree>
    <p:extLst>
      <p:ext uri="{BB962C8B-B14F-4D97-AF65-F5344CB8AC3E}">
        <p14:creationId xmlns:p14="http://schemas.microsoft.com/office/powerpoint/2010/main" val="210694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9" fill="hold" nodeType="clickEffect">
                                  <p:stCondLst>
                                    <p:cond delay="0"/>
                                  </p:stCondLst>
                                  <p:childTnLst>
                                    <p:anim calcmode="lin" valueType="num">
                                      <p:cBhvr additive="base">
                                        <p:cTn id="6" dur="1000"/>
                                        <p:tgtEl>
                                          <p:spTgt spid="4">
                                            <p:txEl>
                                              <p:pRg st="0" end="0"/>
                                            </p:txEl>
                                          </p:spTgt>
                                        </p:tgtEl>
                                        <p:attrNameLst>
                                          <p:attrName>ppt_x</p:attrName>
                                        </p:attrNameLst>
                                      </p:cBhvr>
                                      <p:tavLst>
                                        <p:tav tm="0">
                                          <p:val>
                                            <p:strVal val="ppt_x"/>
                                          </p:val>
                                        </p:tav>
                                        <p:tav tm="100000">
                                          <p:val>
                                            <p:strVal val="0-ppt_w/2"/>
                                          </p:val>
                                        </p:tav>
                                      </p:tavLst>
                                    </p:anim>
                                    <p:anim calcmode="lin" valueType="num">
                                      <p:cBhvr additive="base">
                                        <p:cTn id="7" dur="1000"/>
                                        <p:tgtEl>
                                          <p:spTgt spid="4">
                                            <p:txEl>
                                              <p:pRg st="0" end="0"/>
                                            </p:txEl>
                                          </p:spTgt>
                                        </p:tgtEl>
                                        <p:attrNameLst>
                                          <p:attrName>ppt_y</p:attrName>
                                        </p:attrNameLst>
                                      </p:cBhvr>
                                      <p:tavLst>
                                        <p:tav tm="0">
                                          <p:val>
                                            <p:strVal val="ppt_y"/>
                                          </p:val>
                                        </p:tav>
                                        <p:tav tm="100000">
                                          <p:val>
                                            <p:strVal val="0-ppt_h/2"/>
                                          </p:val>
                                        </p:tav>
                                      </p:tavLst>
                                    </p:anim>
                                    <p:set>
                                      <p:cBhvr>
                                        <p:cTn id="8" dur="1" fill="hold">
                                          <p:stCondLst>
                                            <p:cond delay="999"/>
                                          </p:stCondLst>
                                        </p:cTn>
                                        <p:tgtEl>
                                          <p:spTgt spid="4">
                                            <p:txEl>
                                              <p:pRg st="0" end="0"/>
                                            </p:txEl>
                                          </p:spTgt>
                                        </p:tgtEl>
                                        <p:attrNameLst>
                                          <p:attrName>style.visibility</p:attrName>
                                        </p:attrNameLst>
                                      </p:cBhvr>
                                      <p:to>
                                        <p:strVal val="hidden"/>
                                      </p:to>
                                    </p:set>
                                  </p:childTnLst>
                                </p:cTn>
                              </p:par>
                              <p:par>
                                <p:cTn id="9" presetID="2" presetClass="exit" presetSubtype="9" fill="hold" nodeType="withEffect">
                                  <p:stCondLst>
                                    <p:cond delay="0"/>
                                  </p:stCondLst>
                                  <p:childTnLst>
                                    <p:anim calcmode="lin" valueType="num">
                                      <p:cBhvr additive="base">
                                        <p:cTn id="10" dur="1000"/>
                                        <p:tgtEl>
                                          <p:spTgt spid="4">
                                            <p:txEl>
                                              <p:pRg st="1" end="1"/>
                                            </p:txEl>
                                          </p:spTgt>
                                        </p:tgtEl>
                                        <p:attrNameLst>
                                          <p:attrName>ppt_x</p:attrName>
                                        </p:attrNameLst>
                                      </p:cBhvr>
                                      <p:tavLst>
                                        <p:tav tm="0">
                                          <p:val>
                                            <p:strVal val="ppt_x"/>
                                          </p:val>
                                        </p:tav>
                                        <p:tav tm="100000">
                                          <p:val>
                                            <p:strVal val="0-ppt_w/2"/>
                                          </p:val>
                                        </p:tav>
                                      </p:tavLst>
                                    </p:anim>
                                    <p:anim calcmode="lin" valueType="num">
                                      <p:cBhvr additive="base">
                                        <p:cTn id="11" dur="1000"/>
                                        <p:tgtEl>
                                          <p:spTgt spid="4">
                                            <p:txEl>
                                              <p:pRg st="1" end="1"/>
                                            </p:txEl>
                                          </p:spTgt>
                                        </p:tgtEl>
                                        <p:attrNameLst>
                                          <p:attrName>ppt_y</p:attrName>
                                        </p:attrNameLst>
                                      </p:cBhvr>
                                      <p:tavLst>
                                        <p:tav tm="0">
                                          <p:val>
                                            <p:strVal val="ppt_y"/>
                                          </p:val>
                                        </p:tav>
                                        <p:tav tm="100000">
                                          <p:val>
                                            <p:strVal val="0-ppt_h/2"/>
                                          </p:val>
                                        </p:tav>
                                      </p:tavLst>
                                    </p:anim>
                                    <p:set>
                                      <p:cBhvr>
                                        <p:cTn id="12" dur="1" fill="hold">
                                          <p:stCondLst>
                                            <p:cond delay="999"/>
                                          </p:stCondLst>
                                        </p:cTn>
                                        <p:tgtEl>
                                          <p:spTgt spid="4">
                                            <p:txEl>
                                              <p:pRg st="1" end="1"/>
                                            </p:txEl>
                                          </p:spTgt>
                                        </p:tgtEl>
                                        <p:attrNameLst>
                                          <p:attrName>style.visibility</p:attrName>
                                        </p:attrNameLst>
                                      </p:cBhvr>
                                      <p:to>
                                        <p:strVal val="hidden"/>
                                      </p:to>
                                    </p:set>
                                  </p:childTnLst>
                                </p:cTn>
                              </p:par>
                              <p:par>
                                <p:cTn id="13" presetID="2" presetClass="exit" presetSubtype="9" fill="hold" nodeType="withEffect">
                                  <p:stCondLst>
                                    <p:cond delay="0"/>
                                  </p:stCondLst>
                                  <p:childTnLst>
                                    <p:anim calcmode="lin" valueType="num">
                                      <p:cBhvr additive="base">
                                        <p:cTn id="14" dur="1000"/>
                                        <p:tgtEl>
                                          <p:spTgt spid="4">
                                            <p:txEl>
                                              <p:pRg st="2" end="2"/>
                                            </p:txEl>
                                          </p:spTgt>
                                        </p:tgtEl>
                                        <p:attrNameLst>
                                          <p:attrName>ppt_x</p:attrName>
                                        </p:attrNameLst>
                                      </p:cBhvr>
                                      <p:tavLst>
                                        <p:tav tm="0">
                                          <p:val>
                                            <p:strVal val="ppt_x"/>
                                          </p:val>
                                        </p:tav>
                                        <p:tav tm="100000">
                                          <p:val>
                                            <p:strVal val="0-ppt_w/2"/>
                                          </p:val>
                                        </p:tav>
                                      </p:tavLst>
                                    </p:anim>
                                    <p:anim calcmode="lin" valueType="num">
                                      <p:cBhvr additive="base">
                                        <p:cTn id="15" dur="1000"/>
                                        <p:tgtEl>
                                          <p:spTgt spid="4">
                                            <p:txEl>
                                              <p:pRg st="2" end="2"/>
                                            </p:txEl>
                                          </p:spTgt>
                                        </p:tgtEl>
                                        <p:attrNameLst>
                                          <p:attrName>ppt_y</p:attrName>
                                        </p:attrNameLst>
                                      </p:cBhvr>
                                      <p:tavLst>
                                        <p:tav tm="0">
                                          <p:val>
                                            <p:strVal val="ppt_y"/>
                                          </p:val>
                                        </p:tav>
                                        <p:tav tm="100000">
                                          <p:val>
                                            <p:strVal val="0-ppt_h/2"/>
                                          </p:val>
                                        </p:tav>
                                      </p:tavLst>
                                    </p:anim>
                                    <p:set>
                                      <p:cBhvr>
                                        <p:cTn id="16" dur="1" fill="hold">
                                          <p:stCondLst>
                                            <p:cond delay="999"/>
                                          </p:stCondLst>
                                        </p:cTn>
                                        <p:tgtEl>
                                          <p:spTgt spid="4">
                                            <p:txEl>
                                              <p:pRg st="2" end="2"/>
                                            </p:txEl>
                                          </p:spTgt>
                                        </p:tgtEl>
                                        <p:attrNameLst>
                                          <p:attrName>style.visibility</p:attrName>
                                        </p:attrNameLst>
                                      </p:cBhvr>
                                      <p:to>
                                        <p:strVal val="hidden"/>
                                      </p:to>
                                    </p:set>
                                  </p:childTnLst>
                                </p:cTn>
                              </p:par>
                              <p:par>
                                <p:cTn id="17" presetID="2" presetClass="exit" presetSubtype="9" fill="hold" nodeType="withEffect">
                                  <p:stCondLst>
                                    <p:cond delay="0"/>
                                  </p:stCondLst>
                                  <p:childTnLst>
                                    <p:anim calcmode="lin" valueType="num">
                                      <p:cBhvr additive="base">
                                        <p:cTn id="18" dur="1000"/>
                                        <p:tgtEl>
                                          <p:spTgt spid="4">
                                            <p:txEl>
                                              <p:pRg st="3" end="3"/>
                                            </p:txEl>
                                          </p:spTgt>
                                        </p:tgtEl>
                                        <p:attrNameLst>
                                          <p:attrName>ppt_x</p:attrName>
                                        </p:attrNameLst>
                                      </p:cBhvr>
                                      <p:tavLst>
                                        <p:tav tm="0">
                                          <p:val>
                                            <p:strVal val="ppt_x"/>
                                          </p:val>
                                        </p:tav>
                                        <p:tav tm="100000">
                                          <p:val>
                                            <p:strVal val="0-ppt_w/2"/>
                                          </p:val>
                                        </p:tav>
                                      </p:tavLst>
                                    </p:anim>
                                    <p:anim calcmode="lin" valueType="num">
                                      <p:cBhvr additive="base">
                                        <p:cTn id="19" dur="1000"/>
                                        <p:tgtEl>
                                          <p:spTgt spid="4">
                                            <p:txEl>
                                              <p:pRg st="3" end="3"/>
                                            </p:txEl>
                                          </p:spTgt>
                                        </p:tgtEl>
                                        <p:attrNameLst>
                                          <p:attrName>ppt_y</p:attrName>
                                        </p:attrNameLst>
                                      </p:cBhvr>
                                      <p:tavLst>
                                        <p:tav tm="0">
                                          <p:val>
                                            <p:strVal val="ppt_y"/>
                                          </p:val>
                                        </p:tav>
                                        <p:tav tm="100000">
                                          <p:val>
                                            <p:strVal val="0-ppt_h/2"/>
                                          </p:val>
                                        </p:tav>
                                      </p:tavLst>
                                    </p:anim>
                                    <p:set>
                                      <p:cBhvr>
                                        <p:cTn id="20" dur="1" fill="hold">
                                          <p:stCondLst>
                                            <p:cond delay="999"/>
                                          </p:stCondLst>
                                        </p:cTn>
                                        <p:tgtEl>
                                          <p:spTgt spid="4">
                                            <p:txEl>
                                              <p:pRg st="3" end="3"/>
                                            </p:txEl>
                                          </p:spTgt>
                                        </p:tgtEl>
                                        <p:attrNameLst>
                                          <p:attrName>style.visibility</p:attrName>
                                        </p:attrNameLst>
                                      </p:cBhvr>
                                      <p:to>
                                        <p:strVal val="hidden"/>
                                      </p:to>
                                    </p:set>
                                  </p:childTnLst>
                                </p:cTn>
                              </p:par>
                              <p:par>
                                <p:cTn id="21" presetID="2" presetClass="exit" presetSubtype="6" fill="hold" nodeType="withEffect">
                                  <p:stCondLst>
                                    <p:cond delay="0"/>
                                  </p:stCondLst>
                                  <p:childTnLst>
                                    <p:anim calcmode="lin" valueType="num">
                                      <p:cBhvr additive="base">
                                        <p:cTn id="22" dur="1000"/>
                                        <p:tgtEl>
                                          <p:spTgt spid="4">
                                            <p:txEl>
                                              <p:pRg st="5" end="5"/>
                                            </p:txEl>
                                          </p:spTgt>
                                        </p:tgtEl>
                                        <p:attrNameLst>
                                          <p:attrName>ppt_x</p:attrName>
                                        </p:attrNameLst>
                                      </p:cBhvr>
                                      <p:tavLst>
                                        <p:tav tm="0">
                                          <p:val>
                                            <p:strVal val="ppt_x"/>
                                          </p:val>
                                        </p:tav>
                                        <p:tav tm="100000">
                                          <p:val>
                                            <p:strVal val="1+ppt_w/2"/>
                                          </p:val>
                                        </p:tav>
                                      </p:tavLst>
                                    </p:anim>
                                    <p:anim calcmode="lin" valueType="num">
                                      <p:cBhvr additive="base">
                                        <p:cTn id="23" dur="1000"/>
                                        <p:tgtEl>
                                          <p:spTgt spid="4">
                                            <p:txEl>
                                              <p:pRg st="5" end="5"/>
                                            </p:txEl>
                                          </p:spTgt>
                                        </p:tgtEl>
                                        <p:attrNameLst>
                                          <p:attrName>ppt_y</p:attrName>
                                        </p:attrNameLst>
                                      </p:cBhvr>
                                      <p:tavLst>
                                        <p:tav tm="0">
                                          <p:val>
                                            <p:strVal val="ppt_y"/>
                                          </p:val>
                                        </p:tav>
                                        <p:tav tm="100000">
                                          <p:val>
                                            <p:strVal val="1+ppt_h/2"/>
                                          </p:val>
                                        </p:tav>
                                      </p:tavLst>
                                    </p:anim>
                                    <p:set>
                                      <p:cBhvr>
                                        <p:cTn id="24" dur="1" fill="hold">
                                          <p:stCondLst>
                                            <p:cond delay="999"/>
                                          </p:stCondLst>
                                        </p:cTn>
                                        <p:tgtEl>
                                          <p:spTgt spid="4">
                                            <p:txEl>
                                              <p:pRg st="5" end="5"/>
                                            </p:txEl>
                                          </p:spTgt>
                                        </p:tgtEl>
                                        <p:attrNameLst>
                                          <p:attrName>style.visibility</p:attrName>
                                        </p:attrNameLst>
                                      </p:cBhvr>
                                      <p:to>
                                        <p:strVal val="hidden"/>
                                      </p:to>
                                    </p:set>
                                  </p:childTnLst>
                                </p:cTn>
                              </p:par>
                              <p:par>
                                <p:cTn id="25" presetID="2" presetClass="exit" presetSubtype="6" fill="hold" nodeType="withEffect">
                                  <p:stCondLst>
                                    <p:cond delay="0"/>
                                  </p:stCondLst>
                                  <p:childTnLst>
                                    <p:anim calcmode="lin" valueType="num">
                                      <p:cBhvr additive="base">
                                        <p:cTn id="26" dur="1000"/>
                                        <p:tgtEl>
                                          <p:spTgt spid="4">
                                            <p:txEl>
                                              <p:pRg st="9" end="9"/>
                                            </p:txEl>
                                          </p:spTgt>
                                        </p:tgtEl>
                                        <p:attrNameLst>
                                          <p:attrName>ppt_x</p:attrName>
                                        </p:attrNameLst>
                                      </p:cBhvr>
                                      <p:tavLst>
                                        <p:tav tm="0">
                                          <p:val>
                                            <p:strVal val="ppt_x"/>
                                          </p:val>
                                        </p:tav>
                                        <p:tav tm="100000">
                                          <p:val>
                                            <p:strVal val="1+ppt_w/2"/>
                                          </p:val>
                                        </p:tav>
                                      </p:tavLst>
                                    </p:anim>
                                    <p:anim calcmode="lin" valueType="num">
                                      <p:cBhvr additive="base">
                                        <p:cTn id="27" dur="1000"/>
                                        <p:tgtEl>
                                          <p:spTgt spid="4">
                                            <p:txEl>
                                              <p:pRg st="9" end="9"/>
                                            </p:txEl>
                                          </p:spTgt>
                                        </p:tgtEl>
                                        <p:attrNameLst>
                                          <p:attrName>ppt_y</p:attrName>
                                        </p:attrNameLst>
                                      </p:cBhvr>
                                      <p:tavLst>
                                        <p:tav tm="0">
                                          <p:val>
                                            <p:strVal val="ppt_y"/>
                                          </p:val>
                                        </p:tav>
                                        <p:tav tm="100000">
                                          <p:val>
                                            <p:strVal val="1+ppt_h/2"/>
                                          </p:val>
                                        </p:tav>
                                      </p:tavLst>
                                    </p:anim>
                                    <p:set>
                                      <p:cBhvr>
                                        <p:cTn id="28" dur="1" fill="hold">
                                          <p:stCondLst>
                                            <p:cond delay="999"/>
                                          </p:stCondLst>
                                        </p:cTn>
                                        <p:tgtEl>
                                          <p:spTgt spid="4">
                                            <p:txEl>
                                              <p:pRg st="9" end="9"/>
                                            </p:txEl>
                                          </p:spTgt>
                                        </p:tgtEl>
                                        <p:attrNameLst>
                                          <p:attrName>style.visibility</p:attrName>
                                        </p:attrNameLst>
                                      </p:cBhvr>
                                      <p:to>
                                        <p:strVal val="hidden"/>
                                      </p:to>
                                    </p:set>
                                  </p:childTnLst>
                                </p:cTn>
                              </p:par>
                              <p:par>
                                <p:cTn id="29" presetID="2" presetClass="exit" presetSubtype="6" fill="hold" nodeType="withEffect">
                                  <p:stCondLst>
                                    <p:cond delay="0"/>
                                  </p:stCondLst>
                                  <p:childTnLst>
                                    <p:anim calcmode="lin" valueType="num">
                                      <p:cBhvr additive="base">
                                        <p:cTn id="30" dur="1000"/>
                                        <p:tgtEl>
                                          <p:spTgt spid="4">
                                            <p:txEl>
                                              <p:pRg st="10" end="10"/>
                                            </p:txEl>
                                          </p:spTgt>
                                        </p:tgtEl>
                                        <p:attrNameLst>
                                          <p:attrName>ppt_x</p:attrName>
                                        </p:attrNameLst>
                                      </p:cBhvr>
                                      <p:tavLst>
                                        <p:tav tm="0">
                                          <p:val>
                                            <p:strVal val="ppt_x"/>
                                          </p:val>
                                        </p:tav>
                                        <p:tav tm="100000">
                                          <p:val>
                                            <p:strVal val="1+ppt_w/2"/>
                                          </p:val>
                                        </p:tav>
                                      </p:tavLst>
                                    </p:anim>
                                    <p:anim calcmode="lin" valueType="num">
                                      <p:cBhvr additive="base">
                                        <p:cTn id="31" dur="1000"/>
                                        <p:tgtEl>
                                          <p:spTgt spid="4">
                                            <p:txEl>
                                              <p:pRg st="10" end="10"/>
                                            </p:txEl>
                                          </p:spTgt>
                                        </p:tgtEl>
                                        <p:attrNameLst>
                                          <p:attrName>ppt_y</p:attrName>
                                        </p:attrNameLst>
                                      </p:cBhvr>
                                      <p:tavLst>
                                        <p:tav tm="0">
                                          <p:val>
                                            <p:strVal val="ppt_y"/>
                                          </p:val>
                                        </p:tav>
                                        <p:tav tm="100000">
                                          <p:val>
                                            <p:strVal val="1+ppt_h/2"/>
                                          </p:val>
                                        </p:tav>
                                      </p:tavLst>
                                    </p:anim>
                                    <p:set>
                                      <p:cBhvr>
                                        <p:cTn id="32" dur="1" fill="hold">
                                          <p:stCondLst>
                                            <p:cond delay="999"/>
                                          </p:stCondLst>
                                        </p:cTn>
                                        <p:tgtEl>
                                          <p:spTgt spid="4">
                                            <p:txEl>
                                              <p:pRg st="10" end="10"/>
                                            </p:txEl>
                                          </p:spTgt>
                                        </p:tgtEl>
                                        <p:attrNameLst>
                                          <p:attrName>style.visibility</p:attrName>
                                        </p:attrNameLst>
                                      </p:cBhvr>
                                      <p:to>
                                        <p:strVal val="hidden"/>
                                      </p:to>
                                    </p:set>
                                  </p:childTnLst>
                                </p:cTn>
                              </p:par>
                              <p:par>
                                <p:cTn id="33" presetID="2" presetClass="exit" presetSubtype="6" fill="hold" nodeType="withEffect">
                                  <p:stCondLst>
                                    <p:cond delay="0"/>
                                  </p:stCondLst>
                                  <p:childTnLst>
                                    <p:anim calcmode="lin" valueType="num">
                                      <p:cBhvr additive="base">
                                        <p:cTn id="34" dur="1000"/>
                                        <p:tgtEl>
                                          <p:spTgt spid="4">
                                            <p:txEl>
                                              <p:pRg st="11" end="11"/>
                                            </p:txEl>
                                          </p:spTgt>
                                        </p:tgtEl>
                                        <p:attrNameLst>
                                          <p:attrName>ppt_x</p:attrName>
                                        </p:attrNameLst>
                                      </p:cBhvr>
                                      <p:tavLst>
                                        <p:tav tm="0">
                                          <p:val>
                                            <p:strVal val="ppt_x"/>
                                          </p:val>
                                        </p:tav>
                                        <p:tav tm="100000">
                                          <p:val>
                                            <p:strVal val="1+ppt_w/2"/>
                                          </p:val>
                                        </p:tav>
                                      </p:tavLst>
                                    </p:anim>
                                    <p:anim calcmode="lin" valueType="num">
                                      <p:cBhvr additive="base">
                                        <p:cTn id="35" dur="1000"/>
                                        <p:tgtEl>
                                          <p:spTgt spid="4">
                                            <p:txEl>
                                              <p:pRg st="11" end="11"/>
                                            </p:txEl>
                                          </p:spTgt>
                                        </p:tgtEl>
                                        <p:attrNameLst>
                                          <p:attrName>ppt_y</p:attrName>
                                        </p:attrNameLst>
                                      </p:cBhvr>
                                      <p:tavLst>
                                        <p:tav tm="0">
                                          <p:val>
                                            <p:strVal val="ppt_y"/>
                                          </p:val>
                                        </p:tav>
                                        <p:tav tm="100000">
                                          <p:val>
                                            <p:strVal val="1+ppt_h/2"/>
                                          </p:val>
                                        </p:tav>
                                      </p:tavLst>
                                    </p:anim>
                                    <p:set>
                                      <p:cBhvr>
                                        <p:cTn id="36" dur="1" fill="hold">
                                          <p:stCondLst>
                                            <p:cond delay="999"/>
                                          </p:stCondLst>
                                        </p:cTn>
                                        <p:tgtEl>
                                          <p:spTgt spid="4">
                                            <p:txEl>
                                              <p:pRg st="11" end="11"/>
                                            </p:txEl>
                                          </p:spTgt>
                                        </p:tgtEl>
                                        <p:attrNameLst>
                                          <p:attrName>style.visibility</p:attrName>
                                        </p:attrNameLst>
                                      </p:cBhvr>
                                      <p:to>
                                        <p:strVal val="hidden"/>
                                      </p:to>
                                    </p:set>
                                  </p:childTnLst>
                                </p:cTn>
                              </p:par>
                              <p:par>
                                <p:cTn id="37" presetID="2" presetClass="exit" presetSubtype="4" fill="hold" nodeType="withEffect">
                                  <p:stCondLst>
                                    <p:cond delay="0"/>
                                  </p:stCondLst>
                                  <p:childTnLst>
                                    <p:anim calcmode="lin" valueType="num">
                                      <p:cBhvr additive="base">
                                        <p:cTn id="38" dur="500"/>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39" dur="500"/>
                                        <p:tgtEl>
                                          <p:spTgt spid="4">
                                            <p:txEl>
                                              <p:pRg st="6" end="6"/>
                                            </p:txEl>
                                          </p:spTgt>
                                        </p:tgtEl>
                                        <p:attrNameLst>
                                          <p:attrName>ppt_y</p:attrName>
                                        </p:attrNameLst>
                                      </p:cBhvr>
                                      <p:tavLst>
                                        <p:tav tm="0">
                                          <p:val>
                                            <p:strVal val="ppt_y"/>
                                          </p:val>
                                        </p:tav>
                                        <p:tav tm="100000">
                                          <p:val>
                                            <p:strVal val="1+ppt_h/2"/>
                                          </p:val>
                                        </p:tav>
                                      </p:tavLst>
                                    </p:anim>
                                    <p:set>
                                      <p:cBhvr>
                                        <p:cTn id="40" dur="1" fill="hold">
                                          <p:stCondLst>
                                            <p:cond delay="499"/>
                                          </p:stCondLst>
                                        </p:cTn>
                                        <p:tgtEl>
                                          <p:spTgt spid="4">
                                            <p:txEl>
                                              <p:pRg st="6" end="6"/>
                                            </p:txEl>
                                          </p:spTgt>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43" dur="500"/>
                                        <p:tgtEl>
                                          <p:spTgt spid="4">
                                            <p:txEl>
                                              <p:pRg st="4" end="4"/>
                                            </p:txEl>
                                          </p:spTgt>
                                        </p:tgtEl>
                                        <p:attrNameLst>
                                          <p:attrName>ppt_y</p:attrName>
                                        </p:attrNameLst>
                                      </p:cBhvr>
                                      <p:tavLst>
                                        <p:tav tm="0">
                                          <p:val>
                                            <p:strVal val="ppt_y"/>
                                          </p:val>
                                        </p:tav>
                                        <p:tav tm="100000">
                                          <p:val>
                                            <p:strVal val="1+ppt_h/2"/>
                                          </p:val>
                                        </p:tav>
                                      </p:tavLst>
                                    </p:anim>
                                    <p:set>
                                      <p:cBhvr>
                                        <p:cTn id="44" dur="1" fill="hold">
                                          <p:stCondLst>
                                            <p:cond delay="499"/>
                                          </p:stCondLst>
                                        </p:cTn>
                                        <p:tgtEl>
                                          <p:spTgt spid="4">
                                            <p:txEl>
                                              <p:pRg st="4" end="4"/>
                                            </p:txEl>
                                          </p:spTgt>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47" dur="500"/>
                                        <p:tgtEl>
                                          <p:spTgt spid="4">
                                            <p:txEl>
                                              <p:pRg st="7" end="7"/>
                                            </p:txEl>
                                          </p:spTgt>
                                        </p:tgtEl>
                                        <p:attrNameLst>
                                          <p:attrName>ppt_y</p:attrName>
                                        </p:attrNameLst>
                                      </p:cBhvr>
                                      <p:tavLst>
                                        <p:tav tm="0">
                                          <p:val>
                                            <p:strVal val="ppt_y"/>
                                          </p:val>
                                        </p:tav>
                                        <p:tav tm="100000">
                                          <p:val>
                                            <p:strVal val="1+ppt_h/2"/>
                                          </p:val>
                                        </p:tav>
                                      </p:tavLst>
                                    </p:anim>
                                    <p:set>
                                      <p:cBhvr>
                                        <p:cTn id="48" dur="1" fill="hold">
                                          <p:stCondLst>
                                            <p:cond delay="499"/>
                                          </p:stCondLst>
                                        </p:cTn>
                                        <p:tgtEl>
                                          <p:spTgt spid="4">
                                            <p:txEl>
                                              <p:pRg st="7" end="7"/>
                                            </p:txEl>
                                          </p:spTgt>
                                        </p:tgtEl>
                                        <p:attrNameLst>
                                          <p:attrName>style.visibility</p:attrName>
                                        </p:attrNameLst>
                                      </p:cBhvr>
                                      <p:to>
                                        <p:strVal val="hidden"/>
                                      </p:to>
                                    </p:set>
                                  </p:childTnLst>
                                </p:cTn>
                              </p:par>
                              <p:par>
                                <p:cTn id="49" presetID="22" presetClass="entr" presetSubtype="4" fill="hold" nodeType="withEffect">
                                  <p:stCondLst>
                                    <p:cond delay="0"/>
                                  </p:stCondLst>
                                  <p:childTnLst>
                                    <p:set>
                                      <p:cBhvr>
                                        <p:cTn id="50" dur="1" fill="hold">
                                          <p:stCondLst>
                                            <p:cond delay="0"/>
                                          </p:stCondLst>
                                        </p:cTn>
                                        <p:tgtEl>
                                          <p:spTgt spid="4">
                                            <p:txEl>
                                              <p:pRg st="7" end="7"/>
                                            </p:txEl>
                                          </p:spTgt>
                                        </p:tgtEl>
                                        <p:attrNameLst>
                                          <p:attrName>style.visibility</p:attrName>
                                        </p:attrNameLst>
                                      </p:cBhvr>
                                      <p:to>
                                        <p:strVal val="visible"/>
                                      </p:to>
                                    </p:set>
                                    <p:animEffect transition="in" filter="wipe(down)">
                                      <p:cBhvr>
                                        <p:cTn id="51"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873F44A-61D9-41F8-AF46-B801A333AB26}"/>
              </a:ext>
            </a:extLst>
          </p:cNvPr>
          <p:cNvSpPr>
            <a:spLocks noGrp="1"/>
          </p:cNvSpPr>
          <p:nvPr>
            <p:ph idx="1"/>
          </p:nvPr>
        </p:nvSpPr>
        <p:spPr>
          <a:xfrm>
            <a:off x="0" y="609600"/>
            <a:ext cx="12192000" cy="5715000"/>
          </a:xfrm>
        </p:spPr>
        <p:txBody>
          <a:bodyPr>
            <a:normAutofit fontScale="92500" lnSpcReduction="20000"/>
          </a:bodyPr>
          <a:lstStyle/>
          <a:p>
            <a:pPr marL="0" indent="0">
              <a:buNone/>
            </a:pPr>
            <a:r>
              <a:rPr lang="en-US" sz="2400" dirty="0"/>
              <a:t>docker run -d </a:t>
            </a:r>
            <a:r>
              <a:rPr lang="en-US" sz="2400" b="1" dirty="0">
                <a:solidFill>
                  <a:schemeClr val="accent5"/>
                </a:solidFill>
              </a:rPr>
              <a:t>--name Vol-mount-container1 </a:t>
            </a:r>
            <a:r>
              <a:rPr lang="en-US" sz="2400" b="1" dirty="0"/>
              <a:t>--mount </a:t>
            </a:r>
            <a:r>
              <a:rPr lang="en-US" sz="2400" b="1" dirty="0">
                <a:solidFill>
                  <a:schemeClr val="accent4"/>
                </a:solidFill>
              </a:rPr>
              <a:t>source=my-</a:t>
            </a:r>
            <a:r>
              <a:rPr lang="en-US" sz="2400" b="1" dirty="0" err="1">
                <a:solidFill>
                  <a:schemeClr val="accent4"/>
                </a:solidFill>
              </a:rPr>
              <a:t>voloume1</a:t>
            </a:r>
            <a:r>
              <a:rPr lang="en-US" sz="2400" dirty="0" err="1"/>
              <a:t>,</a:t>
            </a:r>
            <a:r>
              <a:rPr lang="en-US" sz="2400" b="1" dirty="0" err="1">
                <a:solidFill>
                  <a:schemeClr val="accent5">
                    <a:lumMod val="75000"/>
                  </a:schemeClr>
                </a:solidFill>
              </a:rPr>
              <a:t>target</a:t>
            </a:r>
            <a:r>
              <a:rPr lang="en-US" sz="2400" b="1" dirty="0">
                <a:solidFill>
                  <a:schemeClr val="accent5">
                    <a:lumMod val="75000"/>
                  </a:schemeClr>
                </a:solidFill>
              </a:rPr>
              <a:t>=/app  </a:t>
            </a:r>
            <a:r>
              <a:rPr lang="en-US" sz="2400" dirty="0" err="1"/>
              <a:t>nginx:latest</a:t>
            </a:r>
            <a:endParaRPr lang="en-US" sz="2400" dirty="0"/>
          </a:p>
          <a:p>
            <a:pPr marL="0" indent="0">
              <a:buNone/>
            </a:pPr>
            <a:r>
              <a:rPr lang="en-US" sz="2800" dirty="0"/>
              <a:t> </a:t>
            </a:r>
          </a:p>
          <a:p>
            <a:r>
              <a:rPr lang="en-US" sz="2800" dirty="0"/>
              <a:t>For named Volume </a:t>
            </a:r>
            <a:r>
              <a:rPr lang="en-US" sz="2800" dirty="0">
                <a:sym typeface="Wingdings" panose="05000000000000000000" pitchFamily="2" charset="2"/>
              </a:rPr>
              <a:t>=&gt; </a:t>
            </a:r>
            <a:r>
              <a:rPr lang="en-US" sz="2400" b="1" dirty="0">
                <a:solidFill>
                  <a:schemeClr val="accent5"/>
                </a:solidFill>
              </a:rPr>
              <a:t>Vol-mount-container1</a:t>
            </a:r>
            <a:r>
              <a:rPr lang="en-US" sz="2800" dirty="0">
                <a:sym typeface="Wingdings" panose="05000000000000000000" pitchFamily="2" charset="2"/>
              </a:rPr>
              <a:t> is the volume name.</a:t>
            </a:r>
          </a:p>
          <a:p>
            <a:pPr marL="0" indent="0">
              <a:buNone/>
            </a:pPr>
            <a:r>
              <a:rPr lang="en-US" sz="2800" dirty="0">
                <a:sym typeface="Wingdings" panose="05000000000000000000" pitchFamily="2" charset="2"/>
              </a:rPr>
              <a:t>     For anonymous volume  this field is blank.</a:t>
            </a:r>
          </a:p>
          <a:p>
            <a:pPr marL="0" indent="0">
              <a:buNone/>
            </a:pPr>
            <a:r>
              <a:rPr lang="en-US" sz="2800" dirty="0"/>
              <a:t>                       </a:t>
            </a:r>
            <a:r>
              <a:rPr lang="en-US" sz="3500" b="1" dirty="0"/>
              <a:t>Command Option (--mount)</a:t>
            </a:r>
          </a:p>
          <a:p>
            <a:r>
              <a:rPr lang="en-US" sz="2800" dirty="0"/>
              <a:t>It consist of multiple key value </a:t>
            </a:r>
            <a:r>
              <a:rPr lang="en-US" sz="2800" dirty="0" err="1"/>
              <a:t>paris</a:t>
            </a:r>
            <a:r>
              <a:rPr lang="en-US" sz="2800" dirty="0"/>
              <a:t>, &lt;key&gt;=&lt;value&gt;; </a:t>
            </a:r>
            <a:r>
              <a:rPr lang="en-US" sz="2800" b="1" dirty="0">
                <a:highlight>
                  <a:srgbClr val="FFFF00"/>
                </a:highlight>
              </a:rPr>
              <a:t>type=volume </a:t>
            </a:r>
          </a:p>
          <a:p>
            <a:r>
              <a:rPr lang="en-US" sz="2800" dirty="0"/>
              <a:t>It includes all options in one field, separated by commas (,).</a:t>
            </a:r>
          </a:p>
          <a:p>
            <a:pPr marL="0" indent="0">
              <a:buNone/>
            </a:pPr>
            <a:r>
              <a:rPr lang="en-US" b="1" dirty="0">
                <a:solidFill>
                  <a:schemeClr val="accent4"/>
                </a:solidFill>
              </a:rPr>
              <a:t>    </a:t>
            </a:r>
            <a:r>
              <a:rPr lang="en-US" sz="2400" b="1" dirty="0">
                <a:solidFill>
                  <a:schemeClr val="accent4"/>
                </a:solidFill>
              </a:rPr>
              <a:t>source= my-</a:t>
            </a:r>
            <a:r>
              <a:rPr lang="en-US" sz="2400" b="1" dirty="0" err="1">
                <a:solidFill>
                  <a:schemeClr val="accent4"/>
                </a:solidFill>
              </a:rPr>
              <a:t>voloume1</a:t>
            </a:r>
            <a:r>
              <a:rPr lang="en-US" sz="2400" b="1" dirty="0">
                <a:solidFill>
                  <a:schemeClr val="accent4"/>
                </a:solidFill>
              </a:rPr>
              <a:t>  </a:t>
            </a:r>
            <a:r>
              <a:rPr lang="en-US" sz="2800" dirty="0"/>
              <a:t>or </a:t>
            </a:r>
            <a:r>
              <a:rPr lang="en-US" sz="2400" b="1" dirty="0" err="1">
                <a:solidFill>
                  <a:schemeClr val="accent4"/>
                </a:solidFill>
              </a:rPr>
              <a:t>src</a:t>
            </a:r>
            <a:r>
              <a:rPr lang="en-US" sz="2400" b="1" dirty="0">
                <a:solidFill>
                  <a:schemeClr val="accent4"/>
                </a:solidFill>
              </a:rPr>
              <a:t>= my-</a:t>
            </a:r>
            <a:r>
              <a:rPr lang="en-US" sz="2400" b="1" dirty="0" err="1">
                <a:solidFill>
                  <a:schemeClr val="accent4"/>
                </a:solidFill>
              </a:rPr>
              <a:t>voloume1</a:t>
            </a:r>
            <a:endParaRPr lang="en-US" sz="2400" b="1" dirty="0">
              <a:solidFill>
                <a:schemeClr val="accent4"/>
              </a:solidFill>
            </a:endParaRPr>
          </a:p>
          <a:p>
            <a:r>
              <a:rPr lang="en-US" sz="2800" dirty="0">
                <a:sym typeface="Wingdings" panose="05000000000000000000" pitchFamily="2" charset="2"/>
              </a:rPr>
              <a:t>destination (</a:t>
            </a:r>
            <a:r>
              <a:rPr lang="en-US" sz="2800" dirty="0" err="1">
                <a:sym typeface="Wingdings" panose="05000000000000000000" pitchFamily="2" charset="2"/>
              </a:rPr>
              <a:t>dst</a:t>
            </a:r>
            <a:r>
              <a:rPr lang="en-US" sz="2800" dirty="0">
                <a:sym typeface="Wingdings" panose="05000000000000000000" pitchFamily="2" charset="2"/>
              </a:rPr>
              <a:t>, or target)= This key has the value of path where the file </a:t>
            </a:r>
          </a:p>
          <a:p>
            <a:pPr marL="0" indent="0">
              <a:buNone/>
            </a:pPr>
            <a:r>
              <a:rPr lang="en-US" sz="2800" dirty="0">
                <a:sym typeface="Wingdings" panose="05000000000000000000" pitchFamily="2" charset="2"/>
              </a:rPr>
              <a:t>      or directory is mounted in the container. </a:t>
            </a:r>
            <a:r>
              <a:rPr lang="en-US" sz="2400" b="1" dirty="0">
                <a:solidFill>
                  <a:schemeClr val="accent5">
                    <a:lumMod val="75000"/>
                  </a:schemeClr>
                </a:solidFill>
              </a:rPr>
              <a:t>target=/app  Or </a:t>
            </a:r>
            <a:r>
              <a:rPr lang="en-US" sz="2400" b="1" dirty="0" err="1">
                <a:solidFill>
                  <a:schemeClr val="accent5">
                    <a:lumMod val="75000"/>
                  </a:schemeClr>
                </a:solidFill>
              </a:rPr>
              <a:t>dst</a:t>
            </a:r>
            <a:r>
              <a:rPr lang="en-US" sz="2400" b="1" dirty="0">
                <a:solidFill>
                  <a:schemeClr val="accent5">
                    <a:lumMod val="75000"/>
                  </a:schemeClr>
                </a:solidFill>
              </a:rPr>
              <a:t>=/app</a:t>
            </a:r>
            <a:endParaRPr lang="en-US" sz="2400" b="1" dirty="0">
              <a:solidFill>
                <a:schemeClr val="accent5">
                  <a:lumMod val="75000"/>
                </a:schemeClr>
              </a:solidFill>
              <a:sym typeface="Wingdings" panose="05000000000000000000" pitchFamily="2" charset="2"/>
            </a:endParaRPr>
          </a:p>
          <a:p>
            <a:r>
              <a:rPr lang="en-US" dirty="0"/>
              <a:t>volume-opt, this key can be specified more than once.</a:t>
            </a:r>
          </a:p>
          <a:p>
            <a:pPr marL="0" indent="0">
              <a:buNone/>
            </a:pPr>
            <a:r>
              <a:rPr lang="fr-FR" dirty="0"/>
              <a:t>     volume-</a:t>
            </a:r>
            <a:r>
              <a:rPr lang="fr-FR" dirty="0" err="1"/>
              <a:t>opt</a:t>
            </a:r>
            <a:r>
              <a:rPr lang="fr-FR" dirty="0"/>
              <a:t>=</a:t>
            </a:r>
            <a:r>
              <a:rPr lang="fr-FR" b="1" dirty="0"/>
              <a:t>type=</a:t>
            </a:r>
            <a:r>
              <a:rPr lang="fr-FR" b="1" dirty="0" err="1"/>
              <a:t>nfs</a:t>
            </a:r>
            <a:r>
              <a:rPr lang="fr-FR" dirty="0"/>
              <a:t>,</a:t>
            </a:r>
          </a:p>
          <a:p>
            <a:pPr marL="0" indent="0">
              <a:buNone/>
            </a:pPr>
            <a:r>
              <a:rPr lang="fr-FR" dirty="0"/>
              <a:t>     volume-</a:t>
            </a:r>
            <a:r>
              <a:rPr lang="fr-FR" dirty="0" err="1"/>
              <a:t>opt</a:t>
            </a:r>
            <a:r>
              <a:rPr lang="fr-FR" dirty="0"/>
              <a:t>=</a:t>
            </a:r>
            <a:r>
              <a:rPr lang="fr-FR" dirty="0" err="1"/>
              <a:t>device</a:t>
            </a:r>
            <a:r>
              <a:rPr lang="fr-FR" b="1" dirty="0"/>
              <a:t>=&lt;</a:t>
            </a:r>
            <a:r>
              <a:rPr lang="fr-FR" b="1" dirty="0" err="1"/>
              <a:t>nfs</a:t>
            </a:r>
            <a:r>
              <a:rPr lang="fr-FR" b="1" dirty="0"/>
              <a:t>-server&gt;:&lt;</a:t>
            </a:r>
            <a:r>
              <a:rPr lang="fr-FR" b="1" dirty="0" err="1"/>
              <a:t>nfs-path</a:t>
            </a:r>
            <a:r>
              <a:rPr lang="fr-FR" b="1" dirty="0"/>
              <a:t>&gt;</a:t>
            </a:r>
          </a:p>
          <a:p>
            <a:pPr marL="0" indent="0">
              <a:buNone/>
            </a:pPr>
            <a:endParaRPr lang="en-US" b="1" dirty="0"/>
          </a:p>
          <a:p>
            <a:endParaRPr lang="en-US" dirty="0"/>
          </a:p>
        </p:txBody>
      </p:sp>
    </p:spTree>
    <p:extLst>
      <p:ext uri="{BB962C8B-B14F-4D97-AF65-F5344CB8AC3E}">
        <p14:creationId xmlns:p14="http://schemas.microsoft.com/office/powerpoint/2010/main" val="3883073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iterate type="lt">
                                    <p:tmPct val="10000"/>
                                  </p:iterate>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6">
                                            <p:txEl>
                                              <p:pRg st="2" end="2"/>
                                            </p:txEl>
                                          </p:spTgt>
                                        </p:tgtEl>
                                        <p:attrNameLst>
                                          <p:attrName>style.visibility</p:attrName>
                                        </p:attrNameLst>
                                      </p:cBhvr>
                                      <p:to>
                                        <p:strVal val="visible"/>
                                      </p:to>
                                    </p:set>
                                    <p:animEffect transition="in" filter="wipe(left)">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6">
                                            <p:txEl>
                                              <p:pRg st="3" end="3"/>
                                            </p:txEl>
                                          </p:spTgt>
                                        </p:tgtEl>
                                        <p:attrNameLst>
                                          <p:attrName>style.visibility</p:attrName>
                                        </p:attrNameLst>
                                      </p:cBhvr>
                                      <p:to>
                                        <p:strVal val="visible"/>
                                      </p:to>
                                    </p:set>
                                    <p:animEffect transition="in" filter="wipe(left)">
                                      <p:cBhvr>
                                        <p:cTn id="17" dur="500"/>
                                        <p:tgtEl>
                                          <p:spTgt spid="6">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iterate type="lt">
                                    <p:tmPct val="10000"/>
                                  </p:iterate>
                                  <p:childTnLst>
                                    <p:set>
                                      <p:cBhvr>
                                        <p:cTn id="21" dur="1" fill="hold">
                                          <p:stCondLst>
                                            <p:cond delay="0"/>
                                          </p:stCondLst>
                                        </p:cTn>
                                        <p:tgtEl>
                                          <p:spTgt spid="6">
                                            <p:txEl>
                                              <p:pRg st="4" end="4"/>
                                            </p:txEl>
                                          </p:spTgt>
                                        </p:tgtEl>
                                        <p:attrNameLst>
                                          <p:attrName>style.visibility</p:attrName>
                                        </p:attrNameLst>
                                      </p:cBhvr>
                                      <p:to>
                                        <p:strVal val="visible"/>
                                      </p:to>
                                    </p:set>
                                    <p:animEffect transition="in" filter="wipe(left)">
                                      <p:cBhvr>
                                        <p:cTn id="22" dur="500"/>
                                        <p:tgtEl>
                                          <p:spTgt spid="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iterate type="lt">
                                    <p:tmPct val="10000"/>
                                  </p:iterate>
                                  <p:childTnLst>
                                    <p:set>
                                      <p:cBhvr>
                                        <p:cTn id="26" dur="1" fill="hold">
                                          <p:stCondLst>
                                            <p:cond delay="0"/>
                                          </p:stCondLst>
                                        </p:cTn>
                                        <p:tgtEl>
                                          <p:spTgt spid="6">
                                            <p:txEl>
                                              <p:pRg st="5" end="5"/>
                                            </p:txEl>
                                          </p:spTgt>
                                        </p:tgtEl>
                                        <p:attrNameLst>
                                          <p:attrName>style.visibility</p:attrName>
                                        </p:attrNameLst>
                                      </p:cBhvr>
                                      <p:to>
                                        <p:strVal val="visible"/>
                                      </p:to>
                                    </p:set>
                                    <p:animEffect transition="in" filter="wipe(left)">
                                      <p:cBhvr>
                                        <p:cTn id="27" dur="500"/>
                                        <p:tgtEl>
                                          <p:spTgt spid="6">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iterate type="lt">
                                    <p:tmPct val="10000"/>
                                  </p:iterate>
                                  <p:childTnLst>
                                    <p:set>
                                      <p:cBhvr>
                                        <p:cTn id="31" dur="1" fill="hold">
                                          <p:stCondLst>
                                            <p:cond delay="0"/>
                                          </p:stCondLst>
                                        </p:cTn>
                                        <p:tgtEl>
                                          <p:spTgt spid="6">
                                            <p:txEl>
                                              <p:pRg st="6" end="6"/>
                                            </p:txEl>
                                          </p:spTgt>
                                        </p:tgtEl>
                                        <p:attrNameLst>
                                          <p:attrName>style.visibility</p:attrName>
                                        </p:attrNameLst>
                                      </p:cBhvr>
                                      <p:to>
                                        <p:strVal val="visible"/>
                                      </p:to>
                                    </p:set>
                                    <p:animEffect transition="in" filter="wipe(left)">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iterate type="lt">
                                    <p:tmPct val="10000"/>
                                  </p:iterate>
                                  <p:childTnLst>
                                    <p:set>
                                      <p:cBhvr>
                                        <p:cTn id="36" dur="1" fill="hold">
                                          <p:stCondLst>
                                            <p:cond delay="0"/>
                                          </p:stCondLst>
                                        </p:cTn>
                                        <p:tgtEl>
                                          <p:spTgt spid="6">
                                            <p:txEl>
                                              <p:pRg st="7" end="7"/>
                                            </p:txEl>
                                          </p:spTgt>
                                        </p:tgtEl>
                                        <p:attrNameLst>
                                          <p:attrName>style.visibility</p:attrName>
                                        </p:attrNameLst>
                                      </p:cBhvr>
                                      <p:to>
                                        <p:strVal val="visible"/>
                                      </p:to>
                                    </p:set>
                                    <p:animEffect transition="in" filter="wipe(left)">
                                      <p:cBhvr>
                                        <p:cTn id="37" dur="500"/>
                                        <p:tgtEl>
                                          <p:spTgt spid="6">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iterate type="lt">
                                    <p:tmPct val="10000"/>
                                  </p:iterate>
                                  <p:childTnLst>
                                    <p:set>
                                      <p:cBhvr>
                                        <p:cTn id="41" dur="1" fill="hold">
                                          <p:stCondLst>
                                            <p:cond delay="0"/>
                                          </p:stCondLst>
                                        </p:cTn>
                                        <p:tgtEl>
                                          <p:spTgt spid="6">
                                            <p:txEl>
                                              <p:pRg st="8" end="8"/>
                                            </p:txEl>
                                          </p:spTgt>
                                        </p:tgtEl>
                                        <p:attrNameLst>
                                          <p:attrName>style.visibility</p:attrName>
                                        </p:attrNameLst>
                                      </p:cBhvr>
                                      <p:to>
                                        <p:strVal val="visible"/>
                                      </p:to>
                                    </p:set>
                                    <p:animEffect transition="in" filter="wipe(left)">
                                      <p:cBhvr>
                                        <p:cTn id="42" dur="500"/>
                                        <p:tgtEl>
                                          <p:spTgt spid="6">
                                            <p:txEl>
                                              <p:pRg st="8" end="8"/>
                                            </p:txEl>
                                          </p:spTgt>
                                        </p:tgtEl>
                                      </p:cBhvr>
                                    </p:animEffect>
                                  </p:childTnLst>
                                </p:cTn>
                              </p:par>
                            </p:childTnLst>
                          </p:cTn>
                        </p:par>
                        <p:par>
                          <p:cTn id="43" fill="hold">
                            <p:stCondLst>
                              <p:cond delay="3550"/>
                            </p:stCondLst>
                            <p:childTnLst>
                              <p:par>
                                <p:cTn id="44" presetID="22" presetClass="entr" presetSubtype="8" fill="hold" nodeType="afterEffect">
                                  <p:stCondLst>
                                    <p:cond delay="0"/>
                                  </p:stCondLst>
                                  <p:iterate type="lt">
                                    <p:tmPct val="10000"/>
                                  </p:iterate>
                                  <p:childTnLst>
                                    <p:set>
                                      <p:cBhvr>
                                        <p:cTn id="45" dur="1" fill="hold">
                                          <p:stCondLst>
                                            <p:cond delay="0"/>
                                          </p:stCondLst>
                                        </p:cTn>
                                        <p:tgtEl>
                                          <p:spTgt spid="6">
                                            <p:txEl>
                                              <p:pRg st="9" end="9"/>
                                            </p:txEl>
                                          </p:spTgt>
                                        </p:tgtEl>
                                        <p:attrNameLst>
                                          <p:attrName>style.visibility</p:attrName>
                                        </p:attrNameLst>
                                      </p:cBhvr>
                                      <p:to>
                                        <p:strVal val="visible"/>
                                      </p:to>
                                    </p:set>
                                    <p:animEffect transition="in" filter="wipe(left)">
                                      <p:cBhvr>
                                        <p:cTn id="46" dur="500"/>
                                        <p:tgtEl>
                                          <p:spTgt spid="6">
                                            <p:txEl>
                                              <p:pRg st="9" end="9"/>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nodeType="clickEffect">
                                  <p:stCondLst>
                                    <p:cond delay="0"/>
                                  </p:stCondLst>
                                  <p:iterate type="lt">
                                    <p:tmPct val="10000"/>
                                  </p:iterate>
                                  <p:childTnLst>
                                    <p:set>
                                      <p:cBhvr>
                                        <p:cTn id="50" dur="1" fill="hold">
                                          <p:stCondLst>
                                            <p:cond delay="0"/>
                                          </p:stCondLst>
                                        </p:cTn>
                                        <p:tgtEl>
                                          <p:spTgt spid="6">
                                            <p:txEl>
                                              <p:pRg st="10" end="10"/>
                                            </p:txEl>
                                          </p:spTgt>
                                        </p:tgtEl>
                                        <p:attrNameLst>
                                          <p:attrName>style.visibility</p:attrName>
                                        </p:attrNameLst>
                                      </p:cBhvr>
                                      <p:to>
                                        <p:strVal val="visible"/>
                                      </p:to>
                                    </p:set>
                                    <p:animEffect transition="in" filter="wipe(left)">
                                      <p:cBhvr>
                                        <p:cTn id="51" dur="500"/>
                                        <p:tgtEl>
                                          <p:spTgt spid="6">
                                            <p:txEl>
                                              <p:pRg st="10" end="1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iterate type="lt">
                                    <p:tmPct val="10000"/>
                                  </p:iterate>
                                  <p:childTnLst>
                                    <p:set>
                                      <p:cBhvr>
                                        <p:cTn id="55" dur="1" fill="hold">
                                          <p:stCondLst>
                                            <p:cond delay="0"/>
                                          </p:stCondLst>
                                        </p:cTn>
                                        <p:tgtEl>
                                          <p:spTgt spid="6">
                                            <p:txEl>
                                              <p:pRg st="11" end="11"/>
                                            </p:txEl>
                                          </p:spTgt>
                                        </p:tgtEl>
                                        <p:attrNameLst>
                                          <p:attrName>style.visibility</p:attrName>
                                        </p:attrNameLst>
                                      </p:cBhvr>
                                      <p:to>
                                        <p:strVal val="visible"/>
                                      </p:to>
                                    </p:set>
                                    <p:animEffect transition="in" filter="wipe(left)">
                                      <p:cBhvr>
                                        <p:cTn id="56" dur="500"/>
                                        <p:tgtEl>
                                          <p:spTgt spid="6">
                                            <p:txEl>
                                              <p:pRg st="11" end="11"/>
                                            </p:txEl>
                                          </p:spTgt>
                                        </p:tgtEl>
                                      </p:cBhvr>
                                    </p:animEffect>
                                  </p:childTnLst>
                                </p:cTn>
                              </p:par>
                              <p:par>
                                <p:cTn id="57" presetID="22" presetClass="entr" presetSubtype="8" fill="hold" nodeType="withEffect">
                                  <p:stCondLst>
                                    <p:cond delay="0"/>
                                  </p:stCondLst>
                                  <p:iterate type="lt">
                                    <p:tmPct val="10000"/>
                                  </p:iterate>
                                  <p:childTnLst>
                                    <p:set>
                                      <p:cBhvr>
                                        <p:cTn id="58" dur="1" fill="hold">
                                          <p:stCondLst>
                                            <p:cond delay="0"/>
                                          </p:stCondLst>
                                        </p:cTn>
                                        <p:tgtEl>
                                          <p:spTgt spid="6">
                                            <p:txEl>
                                              <p:pRg st="12" end="12"/>
                                            </p:txEl>
                                          </p:spTgt>
                                        </p:tgtEl>
                                        <p:attrNameLst>
                                          <p:attrName>style.visibility</p:attrName>
                                        </p:attrNameLst>
                                      </p:cBhvr>
                                      <p:to>
                                        <p:strVal val="visible"/>
                                      </p:to>
                                    </p:set>
                                    <p:animEffect transition="in" filter="wipe(left)">
                                      <p:cBhvr>
                                        <p:cTn id="59" dur="500"/>
                                        <p:tgtEl>
                                          <p:spTgt spid="6">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D35DE-E8AD-4612-A2DB-62F4C332614F}"/>
              </a:ext>
            </a:extLst>
          </p:cNvPr>
          <p:cNvSpPr>
            <a:spLocks noGrp="1"/>
          </p:cNvSpPr>
          <p:nvPr>
            <p:ph type="title"/>
          </p:nvPr>
        </p:nvSpPr>
        <p:spPr/>
        <p:txBody>
          <a:bodyPr/>
          <a:lstStyle/>
          <a:p>
            <a:r>
              <a:rPr lang="en-US" dirty="0"/>
              <a:t>Command option (-v or –volume)</a:t>
            </a:r>
          </a:p>
        </p:txBody>
      </p:sp>
      <p:sp>
        <p:nvSpPr>
          <p:cNvPr id="3" name="Content Placeholder 2">
            <a:extLst>
              <a:ext uri="{FF2B5EF4-FFF2-40B4-BE49-F238E27FC236}">
                <a16:creationId xmlns:a16="http://schemas.microsoft.com/office/drawing/2014/main" id="{DF092E64-6EDA-4F5C-B885-46D9A5D8E004}"/>
              </a:ext>
            </a:extLst>
          </p:cNvPr>
          <p:cNvSpPr>
            <a:spLocks noGrp="1"/>
          </p:cNvSpPr>
          <p:nvPr>
            <p:ph idx="1"/>
          </p:nvPr>
        </p:nvSpPr>
        <p:spPr>
          <a:xfrm>
            <a:off x="0" y="1589809"/>
            <a:ext cx="9677400" cy="4536355"/>
          </a:xfrm>
        </p:spPr>
        <p:txBody>
          <a:bodyPr>
            <a:normAutofit fontScale="92500" lnSpcReduction="10000"/>
          </a:bodyPr>
          <a:lstStyle/>
          <a:p>
            <a:r>
              <a:rPr lang="en-US" sz="2400" dirty="0"/>
              <a:t>docker run -d --name Vol-v-container1 -v my-</a:t>
            </a:r>
            <a:r>
              <a:rPr lang="en-US" sz="2400" dirty="0" err="1"/>
              <a:t>voloume1</a:t>
            </a:r>
            <a:r>
              <a:rPr lang="en-US" sz="2400" dirty="0"/>
              <a:t>:/app </a:t>
            </a:r>
            <a:r>
              <a:rPr lang="en-US" sz="2400" dirty="0" err="1"/>
              <a:t>nginx:latest</a:t>
            </a:r>
            <a:endParaRPr lang="en-US" sz="2400" dirty="0"/>
          </a:p>
          <a:p>
            <a:r>
              <a:rPr lang="en-US" dirty="0"/>
              <a:t>It is more explicit and verbose mode.</a:t>
            </a:r>
          </a:p>
          <a:p>
            <a:r>
              <a:rPr lang="en-US" dirty="0"/>
              <a:t>It has 3 options, separated by colon (:) </a:t>
            </a:r>
          </a:p>
          <a:p>
            <a:r>
              <a:rPr lang="en-US" dirty="0"/>
              <a:t>All these 3 fields should be in order.</a:t>
            </a:r>
          </a:p>
          <a:p>
            <a:pPr marL="0" indent="0">
              <a:buNone/>
            </a:pPr>
            <a:r>
              <a:rPr lang="en-US" dirty="0"/>
              <a:t>    </a:t>
            </a:r>
            <a:r>
              <a:rPr lang="en-US" dirty="0" err="1"/>
              <a:t>name:path:permission</a:t>
            </a:r>
            <a:r>
              <a:rPr lang="en-US" dirty="0"/>
              <a:t> </a:t>
            </a:r>
          </a:p>
          <a:p>
            <a:pPr marL="400050" lvl="1" indent="0">
              <a:buNone/>
            </a:pPr>
            <a:r>
              <a:rPr lang="en-US" dirty="0"/>
              <a:t>1 field is name, in named volume, name of volume should be unique in the host machine. In anonymous this field is blank.</a:t>
            </a:r>
          </a:p>
          <a:p>
            <a:pPr marL="400050" lvl="1" indent="0">
              <a:buNone/>
            </a:pPr>
            <a:r>
              <a:rPr lang="en-US" dirty="0"/>
              <a:t>2 field is path, where the file or directory will be mounted in the container. </a:t>
            </a:r>
          </a:p>
          <a:p>
            <a:pPr marL="400050" lvl="1" indent="0">
              <a:buNone/>
            </a:pPr>
            <a:r>
              <a:rPr lang="en-US" dirty="0"/>
              <a:t>3 field is permission like, </a:t>
            </a:r>
            <a:r>
              <a:rPr lang="en-US" dirty="0" err="1"/>
              <a:t>ro</a:t>
            </a:r>
            <a:r>
              <a:rPr lang="en-US" dirty="0"/>
              <a:t> =&gt; </a:t>
            </a:r>
            <a:r>
              <a:rPr lang="en-US" dirty="0" err="1"/>
              <a:t>Readonly</a:t>
            </a:r>
            <a:endParaRPr lang="en-US" dirty="0"/>
          </a:p>
          <a:p>
            <a:endParaRPr lang="en-US" dirty="0"/>
          </a:p>
          <a:p>
            <a:endParaRPr lang="en-US" dirty="0"/>
          </a:p>
        </p:txBody>
      </p:sp>
    </p:spTree>
    <p:extLst>
      <p:ext uri="{BB962C8B-B14F-4D97-AF65-F5344CB8AC3E}">
        <p14:creationId xmlns:p14="http://schemas.microsoft.com/office/powerpoint/2010/main" val="4004123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C793A-0159-480B-9383-68EA4A66A872}"/>
              </a:ext>
            </a:extLst>
          </p:cNvPr>
          <p:cNvSpPr>
            <a:spLocks noGrp="1"/>
          </p:cNvSpPr>
          <p:nvPr>
            <p:ph type="title"/>
          </p:nvPr>
        </p:nvSpPr>
        <p:spPr/>
        <p:txBody>
          <a:bodyPr/>
          <a:lstStyle/>
          <a:p>
            <a:r>
              <a:rPr lang="en-US" dirty="0"/>
              <a:t>command Options</a:t>
            </a:r>
          </a:p>
        </p:txBody>
      </p:sp>
      <p:sp>
        <p:nvSpPr>
          <p:cNvPr id="4" name="Content Placeholder 3">
            <a:extLst>
              <a:ext uri="{FF2B5EF4-FFF2-40B4-BE49-F238E27FC236}">
                <a16:creationId xmlns:a16="http://schemas.microsoft.com/office/drawing/2014/main" id="{040E2F88-2C89-43A0-B87B-F83109411B6A}"/>
              </a:ext>
            </a:extLst>
          </p:cNvPr>
          <p:cNvSpPr>
            <a:spLocks noGrp="1"/>
          </p:cNvSpPr>
          <p:nvPr>
            <p:ph sz="half" idx="1"/>
          </p:nvPr>
        </p:nvSpPr>
        <p:spPr>
          <a:xfrm>
            <a:off x="0" y="1600201"/>
            <a:ext cx="5105400" cy="4525963"/>
          </a:xfrm>
        </p:spPr>
        <p:txBody>
          <a:bodyPr/>
          <a:lstStyle/>
          <a:p>
            <a:pPr marL="0" indent="0">
              <a:buNone/>
            </a:pPr>
            <a:r>
              <a:rPr lang="en-US" dirty="0"/>
              <a:t>              --mount</a:t>
            </a:r>
          </a:p>
          <a:p>
            <a:pPr marL="0" indent="0">
              <a:buNone/>
            </a:pPr>
            <a:r>
              <a:rPr lang="en-US" dirty="0"/>
              <a:t>It includes all options in one field.</a:t>
            </a:r>
          </a:p>
          <a:p>
            <a:pPr marL="0" indent="0">
              <a:buNone/>
            </a:pPr>
            <a:endParaRPr lang="en-US" dirty="0"/>
          </a:p>
          <a:p>
            <a:pPr marL="0" indent="0">
              <a:buNone/>
            </a:pPr>
            <a:r>
              <a:rPr lang="en-US" dirty="0"/>
              <a:t>It consists of multiple key-value pairs, separated by commas (,).</a:t>
            </a:r>
          </a:p>
          <a:p>
            <a:pPr marL="0" indent="0">
              <a:buNone/>
            </a:pPr>
            <a:r>
              <a:rPr lang="en-US" dirty="0"/>
              <a:t>Order of keys isn’t mandatory. Keys values are understandable.</a:t>
            </a:r>
          </a:p>
        </p:txBody>
      </p:sp>
      <p:sp>
        <p:nvSpPr>
          <p:cNvPr id="5" name="Content Placeholder 4">
            <a:extLst>
              <a:ext uri="{FF2B5EF4-FFF2-40B4-BE49-F238E27FC236}">
                <a16:creationId xmlns:a16="http://schemas.microsoft.com/office/drawing/2014/main" id="{4C423147-C682-4481-BE00-E8CB1BEFE507}"/>
              </a:ext>
            </a:extLst>
          </p:cNvPr>
          <p:cNvSpPr>
            <a:spLocks noGrp="1"/>
          </p:cNvSpPr>
          <p:nvPr>
            <p:ph sz="half" idx="2"/>
          </p:nvPr>
        </p:nvSpPr>
        <p:spPr>
          <a:xfrm>
            <a:off x="5105400" y="1600200"/>
            <a:ext cx="5715000" cy="4525963"/>
          </a:xfrm>
        </p:spPr>
        <p:txBody>
          <a:bodyPr/>
          <a:lstStyle/>
          <a:p>
            <a:pPr marL="0" indent="0">
              <a:buNone/>
            </a:pPr>
            <a:r>
              <a:rPr lang="en-US" dirty="0"/>
              <a:t>        -v or –volume</a:t>
            </a:r>
          </a:p>
          <a:p>
            <a:pPr marL="0" indent="0">
              <a:buNone/>
            </a:pPr>
            <a:r>
              <a:rPr lang="en-US" dirty="0"/>
              <a:t>It is more explicit and verbose mode.</a:t>
            </a:r>
          </a:p>
          <a:p>
            <a:pPr marL="0" indent="0">
              <a:buNone/>
            </a:pPr>
            <a:endParaRPr lang="en-US" dirty="0"/>
          </a:p>
          <a:p>
            <a:pPr marL="0" indent="0">
              <a:buNone/>
            </a:pPr>
            <a:r>
              <a:rPr lang="en-US" dirty="0"/>
              <a:t>It has 3 options, separated by colon (:) </a:t>
            </a:r>
          </a:p>
          <a:p>
            <a:pPr marL="0" indent="0">
              <a:buNone/>
            </a:pPr>
            <a:endParaRPr lang="en-US" dirty="0"/>
          </a:p>
          <a:p>
            <a:pPr marL="0" indent="0">
              <a:buNone/>
            </a:pPr>
            <a:r>
              <a:rPr lang="en-US" dirty="0"/>
              <a:t>All these 3 fields should be in order.</a:t>
            </a:r>
          </a:p>
          <a:p>
            <a:pPr marL="0" indent="0">
              <a:buNone/>
            </a:pPr>
            <a:r>
              <a:rPr lang="en-US" dirty="0" err="1"/>
              <a:t>name:path:permission</a:t>
            </a:r>
            <a:r>
              <a:rPr lang="en-US" dirty="0"/>
              <a:t> </a:t>
            </a:r>
          </a:p>
        </p:txBody>
      </p:sp>
    </p:spTree>
    <p:extLst>
      <p:ext uri="{BB962C8B-B14F-4D97-AF65-F5344CB8AC3E}">
        <p14:creationId xmlns:p14="http://schemas.microsoft.com/office/powerpoint/2010/main" val="2682776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B7880-07C8-40B6-B191-9B8D8C41F086}"/>
              </a:ext>
            </a:extLst>
          </p:cNvPr>
          <p:cNvSpPr>
            <a:spLocks noGrp="1"/>
          </p:cNvSpPr>
          <p:nvPr>
            <p:ph type="title"/>
          </p:nvPr>
        </p:nvSpPr>
        <p:spPr>
          <a:xfrm>
            <a:off x="2362201" y="990600"/>
            <a:ext cx="6082393" cy="1034164"/>
          </a:xfrm>
        </p:spPr>
        <p:txBody>
          <a:bodyPr>
            <a:normAutofit/>
          </a:bodyPr>
          <a:lstStyle/>
          <a:p>
            <a:r>
              <a:rPr lang="en-US" dirty="0"/>
              <a:t>LAB for Volume</a:t>
            </a:r>
          </a:p>
        </p:txBody>
      </p:sp>
      <mc:AlternateContent xmlns:mc="http://schemas.openxmlformats.org/markup-compatibility/2006">
        <mc:Choice xmlns:am3d="http://schemas.microsoft.com/office/drawing/2017/model3d" Requires="am3d">
          <p:graphicFrame>
            <p:nvGraphicFramePr>
              <p:cNvPr id="4" name="Content Placeholder 3" descr="Server symbol">
                <a:extLst>
                  <a:ext uri="{FF2B5EF4-FFF2-40B4-BE49-F238E27FC236}">
                    <a16:creationId xmlns:a16="http://schemas.microsoft.com/office/drawing/2014/main" id="{FEE28158-ED2F-47F2-973F-173FA6B8204B}"/>
                  </a:ext>
                </a:extLst>
              </p:cNvPr>
              <p:cNvGraphicFramePr>
                <a:graphicFrameLocks noGrp="1" noChangeAspect="1"/>
              </p:cNvGraphicFramePr>
              <p:nvPr>
                <p:ph idx="1"/>
              </p:nvPr>
            </p:nvGraphicFramePr>
            <p:xfrm>
              <a:off x="2552702" y="2228851"/>
              <a:ext cx="1593983" cy="3903358"/>
            </p:xfrm>
            <a:graphic>
              <a:graphicData uri="http://schemas.microsoft.com/office/drawing/2017/model3d">
                <am3d:model3d r:embed="rId4">
                  <am3d:spPr>
                    <a:xfrm>
                      <a:off x="0" y="0"/>
                      <a:ext cx="1593983" cy="3903358"/>
                    </a:xfrm>
                    <a:prstGeom prst="rect">
                      <a:avLst/>
                    </a:prstGeom>
                  </am3d:spPr>
                  <am3d:camera>
                    <am3d:pos x="0" y="0" z="55893909"/>
                    <am3d:up dx="0" dy="36000000" dz="0"/>
                    <am3d:lookAt x="0" y="0" z="0"/>
                    <am3d:perspective fov="2700000"/>
                  </am3d:camera>
                  <am3d:trans>
                    <am3d:meterPerModelUnit n="8157799" d="1000000"/>
                    <am3d:preTrans dx="-20171" dy="-18006390" dz="-3714845"/>
                    <am3d:scale>
                      <am3d:sx n="1000000" d="1000000"/>
                      <am3d:sy n="1000000" d="1000000"/>
                      <am3d:sz n="1000000" d="1000000"/>
                    </am3d:scale>
                    <am3d:rot/>
                    <am3d:postTrans dx="0" dy="0" dz="0"/>
                  </am3d:trans>
                  <am3d:raster rName="Office3DRenderer" rVer="16.0.8326">
                    <am3d:blip r:embed="rId5"/>
                  </am3d:raster>
                  <am3d:objViewport viewportSz="46341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Server symbol">
                <a:extLst>
                  <a:ext uri="{FF2B5EF4-FFF2-40B4-BE49-F238E27FC236}">
                    <a16:creationId xmlns:a16="http://schemas.microsoft.com/office/drawing/2014/main" id="{FEE28158-ED2F-47F2-973F-173FA6B8204B}"/>
                  </a:ext>
                </a:extLst>
              </p:cNvPr>
              <p:cNvPicPr>
                <a:picLocks noGrp="1" noRot="1" noChangeAspect="1" noMove="1" noResize="1" noEditPoints="1" noAdjustHandles="1" noChangeArrowheads="1" noChangeShapeType="1" noCrop="1"/>
              </p:cNvPicPr>
              <p:nvPr/>
            </p:nvPicPr>
            <p:blipFill>
              <a:blip r:embed="rId5"/>
              <a:stretch>
                <a:fillRect/>
              </a:stretch>
            </p:blipFill>
            <p:spPr>
              <a:xfrm>
                <a:off x="2552702" y="2228851"/>
                <a:ext cx="1593983" cy="3903358"/>
              </a:xfrm>
              <a:prstGeom prst="rect">
                <a:avLst/>
              </a:prstGeom>
            </p:spPr>
          </p:pic>
        </mc:Fallback>
      </mc:AlternateContent>
      <p:pic>
        <p:nvPicPr>
          <p:cNvPr id="6" name="Picture 5">
            <a:extLst>
              <a:ext uri="{FF2B5EF4-FFF2-40B4-BE49-F238E27FC236}">
                <a16:creationId xmlns:a16="http://schemas.microsoft.com/office/drawing/2014/main" id="{BCCF73F8-9658-49CB-AEF5-4EADBADC11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85997" y="3124200"/>
            <a:ext cx="1640135" cy="2571750"/>
          </a:xfrm>
          <a:prstGeom prst="rect">
            <a:avLst/>
          </a:prstGeom>
        </p:spPr>
      </p:pic>
    </p:spTree>
    <p:extLst>
      <p:ext uri="{BB962C8B-B14F-4D97-AF65-F5344CB8AC3E}">
        <p14:creationId xmlns:p14="http://schemas.microsoft.com/office/powerpoint/2010/main" val="2588796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80925-640C-4F8E-BB00-F9EA1FF51982}"/>
              </a:ext>
            </a:extLst>
          </p:cNvPr>
          <p:cNvSpPr>
            <a:spLocks noGrp="1"/>
          </p:cNvSpPr>
          <p:nvPr>
            <p:ph type="title"/>
          </p:nvPr>
        </p:nvSpPr>
        <p:spPr/>
        <p:txBody>
          <a:bodyPr/>
          <a:lstStyle/>
          <a:p>
            <a:r>
              <a:rPr lang="en-US" dirty="0"/>
              <a:t>2. Bind Mounts</a:t>
            </a:r>
          </a:p>
        </p:txBody>
      </p:sp>
      <p:sp>
        <p:nvSpPr>
          <p:cNvPr id="3" name="Content Placeholder 2">
            <a:extLst>
              <a:ext uri="{FF2B5EF4-FFF2-40B4-BE49-F238E27FC236}">
                <a16:creationId xmlns:a16="http://schemas.microsoft.com/office/drawing/2014/main" id="{B51D948F-8BE4-4D80-85D7-0D009F4396F1}"/>
              </a:ext>
            </a:extLst>
          </p:cNvPr>
          <p:cNvSpPr>
            <a:spLocks noGrp="1"/>
          </p:cNvSpPr>
          <p:nvPr>
            <p:ph idx="1"/>
          </p:nvPr>
        </p:nvSpPr>
        <p:spPr>
          <a:xfrm>
            <a:off x="0" y="1295401"/>
            <a:ext cx="9372600" cy="4830763"/>
          </a:xfrm>
        </p:spPr>
        <p:txBody>
          <a:bodyPr/>
          <a:lstStyle/>
          <a:p>
            <a:pPr marL="514350" indent="-457200"/>
            <a:r>
              <a:rPr lang="en-US" dirty="0"/>
              <a:t>It is stored in anywhere on Docker Host filesystem. </a:t>
            </a:r>
          </a:p>
          <a:p>
            <a:pPr marL="514350" indent="-457200"/>
            <a:r>
              <a:rPr lang="en-US" dirty="0"/>
              <a:t>Path : </a:t>
            </a:r>
            <a:r>
              <a:rPr lang="en-US" b="1" dirty="0"/>
              <a:t>Anywhere.</a:t>
            </a:r>
          </a:p>
          <a:p>
            <a:pPr marL="514350" indent="-457200"/>
            <a:r>
              <a:rPr lang="en-US" dirty="0"/>
              <a:t>Non-Docker processes can modify this part of the filesystem.</a:t>
            </a:r>
          </a:p>
          <a:p>
            <a:r>
              <a:rPr lang="en-US" dirty="0"/>
              <a:t>It has limited functionality as compared to Volume.</a:t>
            </a:r>
          </a:p>
          <a:p>
            <a:pPr marL="0" indent="0">
              <a:buNone/>
            </a:pPr>
            <a:endParaRPr lang="en-US" dirty="0"/>
          </a:p>
        </p:txBody>
      </p:sp>
    </p:spTree>
    <p:extLst>
      <p:ext uri="{BB962C8B-B14F-4D97-AF65-F5344CB8AC3E}">
        <p14:creationId xmlns:p14="http://schemas.microsoft.com/office/powerpoint/2010/main" val="1099317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4A69B-D06B-47E0-94D0-E165B77262CA}"/>
              </a:ext>
            </a:extLst>
          </p:cNvPr>
          <p:cNvSpPr>
            <a:spLocks noGrp="1"/>
          </p:cNvSpPr>
          <p:nvPr>
            <p:ph type="title"/>
          </p:nvPr>
        </p:nvSpPr>
        <p:spPr>
          <a:xfrm>
            <a:off x="533400" y="0"/>
            <a:ext cx="10972800" cy="1143000"/>
          </a:xfrm>
        </p:spPr>
        <p:txBody>
          <a:bodyPr/>
          <a:lstStyle/>
          <a:p>
            <a:r>
              <a:rPr lang="en-US" dirty="0"/>
              <a:t>Bind Mounts… Continue</a:t>
            </a:r>
          </a:p>
        </p:txBody>
      </p:sp>
      <p:sp>
        <p:nvSpPr>
          <p:cNvPr id="3" name="Content Placeholder 2">
            <a:extLst>
              <a:ext uri="{FF2B5EF4-FFF2-40B4-BE49-F238E27FC236}">
                <a16:creationId xmlns:a16="http://schemas.microsoft.com/office/drawing/2014/main" id="{2E13673A-7111-4E1F-BB9E-2CA2914AAB2F}"/>
              </a:ext>
            </a:extLst>
          </p:cNvPr>
          <p:cNvSpPr>
            <a:spLocks noGrp="1"/>
          </p:cNvSpPr>
          <p:nvPr>
            <p:ph idx="1"/>
          </p:nvPr>
        </p:nvSpPr>
        <p:spPr>
          <a:xfrm>
            <a:off x="0" y="1066801"/>
            <a:ext cx="9296400" cy="4876800"/>
          </a:xfrm>
        </p:spPr>
        <p:txBody>
          <a:bodyPr>
            <a:normAutofit/>
          </a:bodyPr>
          <a:lstStyle/>
          <a:p>
            <a:r>
              <a:rPr lang="en-US" dirty="0"/>
              <a:t>In Bind Mounts, a file or directory on the Docker host machine is mounted in the container.</a:t>
            </a:r>
          </a:p>
          <a:p>
            <a:r>
              <a:rPr lang="en-US" dirty="0"/>
              <a:t>This file or director is referenced by its full path on the host machine. </a:t>
            </a:r>
          </a:p>
          <a:p>
            <a:r>
              <a:rPr lang="en-US" dirty="0"/>
              <a:t>It will create file on demand, if not already created.</a:t>
            </a:r>
          </a:p>
        </p:txBody>
      </p:sp>
    </p:spTree>
    <p:extLst>
      <p:ext uri="{BB962C8B-B14F-4D97-AF65-F5344CB8AC3E}">
        <p14:creationId xmlns:p14="http://schemas.microsoft.com/office/powerpoint/2010/main" val="1481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4A69B-D06B-47E0-94D0-E165B77262CA}"/>
              </a:ext>
            </a:extLst>
          </p:cNvPr>
          <p:cNvSpPr>
            <a:spLocks noGrp="1"/>
          </p:cNvSpPr>
          <p:nvPr>
            <p:ph type="title"/>
          </p:nvPr>
        </p:nvSpPr>
        <p:spPr>
          <a:xfrm>
            <a:off x="533400" y="0"/>
            <a:ext cx="10972800" cy="1143000"/>
          </a:xfrm>
        </p:spPr>
        <p:txBody>
          <a:bodyPr/>
          <a:lstStyle/>
          <a:p>
            <a:r>
              <a:rPr lang="en-US" dirty="0"/>
              <a:t>Bind Mounts… Continue</a:t>
            </a:r>
          </a:p>
        </p:txBody>
      </p:sp>
      <p:sp>
        <p:nvSpPr>
          <p:cNvPr id="3" name="Content Placeholder 2">
            <a:extLst>
              <a:ext uri="{FF2B5EF4-FFF2-40B4-BE49-F238E27FC236}">
                <a16:creationId xmlns:a16="http://schemas.microsoft.com/office/drawing/2014/main" id="{2E13673A-7111-4E1F-BB9E-2CA2914AAB2F}"/>
              </a:ext>
            </a:extLst>
          </p:cNvPr>
          <p:cNvSpPr>
            <a:spLocks noGrp="1"/>
          </p:cNvSpPr>
          <p:nvPr>
            <p:ph idx="1"/>
          </p:nvPr>
        </p:nvSpPr>
        <p:spPr>
          <a:xfrm>
            <a:off x="0" y="990600"/>
            <a:ext cx="9296400" cy="4953001"/>
          </a:xfrm>
        </p:spPr>
        <p:txBody>
          <a:bodyPr>
            <a:normAutofit fontScale="925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r>
              <a:rPr lang="en-US" dirty="0"/>
              <a:t>Performance is really imaging, but it depends on host machine file system. Because it isn’t managed by Docker. </a:t>
            </a:r>
          </a:p>
          <a:p>
            <a:r>
              <a:rPr lang="en-US" dirty="0"/>
              <a:t>Thus, Docker CLI commands to directly manage bind mounts is not possible.</a:t>
            </a:r>
          </a:p>
        </p:txBody>
      </p:sp>
      <p:grpSp>
        <p:nvGrpSpPr>
          <p:cNvPr id="4" name="Group 3">
            <a:extLst>
              <a:ext uri="{FF2B5EF4-FFF2-40B4-BE49-F238E27FC236}">
                <a16:creationId xmlns:a16="http://schemas.microsoft.com/office/drawing/2014/main" id="{13C06ECF-2C4B-44D6-B165-382532820FBF}"/>
              </a:ext>
            </a:extLst>
          </p:cNvPr>
          <p:cNvGrpSpPr/>
          <p:nvPr/>
        </p:nvGrpSpPr>
        <p:grpSpPr>
          <a:xfrm>
            <a:off x="1828800" y="990600"/>
            <a:ext cx="5638800" cy="3048000"/>
            <a:chOff x="1828800" y="990600"/>
            <a:chExt cx="5638800" cy="2809875"/>
          </a:xfrm>
        </p:grpSpPr>
        <p:grpSp>
          <p:nvGrpSpPr>
            <p:cNvPr id="12" name="Group 11">
              <a:extLst>
                <a:ext uri="{FF2B5EF4-FFF2-40B4-BE49-F238E27FC236}">
                  <a16:creationId xmlns:a16="http://schemas.microsoft.com/office/drawing/2014/main" id="{BC1F8A47-F298-434E-9979-B5EF7C1878FF}"/>
                </a:ext>
              </a:extLst>
            </p:cNvPr>
            <p:cNvGrpSpPr/>
            <p:nvPr/>
          </p:nvGrpSpPr>
          <p:grpSpPr>
            <a:xfrm>
              <a:off x="1828800" y="990600"/>
              <a:ext cx="5638800" cy="2809875"/>
              <a:chOff x="1104900" y="2057400"/>
              <a:chExt cx="7086600" cy="3581400"/>
            </a:xfrm>
          </p:grpSpPr>
          <p:sp>
            <p:nvSpPr>
              <p:cNvPr id="5" name="Rectangle 4">
                <a:extLst>
                  <a:ext uri="{FF2B5EF4-FFF2-40B4-BE49-F238E27FC236}">
                    <a16:creationId xmlns:a16="http://schemas.microsoft.com/office/drawing/2014/main" id="{E1BF4D60-DD8E-40FF-A68B-DD6892982093}"/>
                  </a:ext>
                </a:extLst>
              </p:cNvPr>
              <p:cNvSpPr/>
              <p:nvPr/>
            </p:nvSpPr>
            <p:spPr>
              <a:xfrm>
                <a:off x="1104900" y="2057400"/>
                <a:ext cx="7086600" cy="3581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350" dirty="0"/>
                  <a:t>Physical server (VM)</a:t>
                </a:r>
              </a:p>
            </p:txBody>
          </p:sp>
          <p:sp>
            <p:nvSpPr>
              <p:cNvPr id="6" name="Rectangle 5">
                <a:extLst>
                  <a:ext uri="{FF2B5EF4-FFF2-40B4-BE49-F238E27FC236}">
                    <a16:creationId xmlns:a16="http://schemas.microsoft.com/office/drawing/2014/main" id="{E0855975-DE08-4053-8C4F-3C2EB62E5E1A}"/>
                  </a:ext>
                </a:extLst>
              </p:cNvPr>
              <p:cNvSpPr/>
              <p:nvPr/>
            </p:nvSpPr>
            <p:spPr>
              <a:xfrm>
                <a:off x="1112512" y="4423683"/>
                <a:ext cx="7078988" cy="88732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dirty="0"/>
              </a:p>
              <a:p>
                <a:r>
                  <a:rPr lang="en-US" sz="2400" dirty="0"/>
                  <a:t>Host Operating system    </a:t>
                </a:r>
              </a:p>
              <a:p>
                <a:pPr algn="ctr"/>
                <a:endParaRPr lang="en-US" sz="1350" dirty="0"/>
              </a:p>
            </p:txBody>
          </p:sp>
          <p:sp>
            <p:nvSpPr>
              <p:cNvPr id="7" name="Rectangle 6">
                <a:extLst>
                  <a:ext uri="{FF2B5EF4-FFF2-40B4-BE49-F238E27FC236}">
                    <a16:creationId xmlns:a16="http://schemas.microsoft.com/office/drawing/2014/main" id="{BB74F8E1-79CC-4461-B0CA-C29998FCF3D0}"/>
                  </a:ext>
                </a:extLst>
              </p:cNvPr>
              <p:cNvSpPr/>
              <p:nvPr/>
            </p:nvSpPr>
            <p:spPr>
              <a:xfrm>
                <a:off x="1104900" y="2057400"/>
                <a:ext cx="2839205" cy="234758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endParaRPr lang="en-US" sz="1350" dirty="0"/>
              </a:p>
              <a:p>
                <a:pPr algn="ctr"/>
                <a:endParaRPr lang="en-US" sz="1350" dirty="0"/>
              </a:p>
              <a:p>
                <a:pPr algn="ctr"/>
                <a:r>
                  <a:rPr lang="en-US" sz="1350" dirty="0"/>
                  <a:t>Container</a:t>
                </a:r>
              </a:p>
            </p:txBody>
          </p:sp>
          <p:sp>
            <p:nvSpPr>
              <p:cNvPr id="8" name="Rectangle 7">
                <a:extLst>
                  <a:ext uri="{FF2B5EF4-FFF2-40B4-BE49-F238E27FC236}">
                    <a16:creationId xmlns:a16="http://schemas.microsoft.com/office/drawing/2014/main" id="{42721C35-655E-4A4B-915D-A89FCC59B971}"/>
                  </a:ext>
                </a:extLst>
              </p:cNvPr>
              <p:cNvSpPr/>
              <p:nvPr/>
            </p:nvSpPr>
            <p:spPr>
              <a:xfrm>
                <a:off x="1112512" y="3268073"/>
                <a:ext cx="2831595" cy="1136916"/>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t"/>
              <a:lstStyle/>
              <a:p>
                <a:pPr algn="ctr"/>
                <a:endParaRPr lang="en-US" sz="1350" dirty="0"/>
              </a:p>
              <a:p>
                <a:pPr algn="ctr"/>
                <a:r>
                  <a:rPr lang="en-US" sz="1350" dirty="0"/>
                  <a:t>Node JS</a:t>
                </a:r>
              </a:p>
            </p:txBody>
          </p:sp>
          <p:sp>
            <p:nvSpPr>
              <p:cNvPr id="9" name="Flowchart: Magnetic Disk 8">
                <a:extLst>
                  <a:ext uri="{FF2B5EF4-FFF2-40B4-BE49-F238E27FC236}">
                    <a16:creationId xmlns:a16="http://schemas.microsoft.com/office/drawing/2014/main" id="{A4733978-BBCC-40B4-BEE7-E2874407F32D}"/>
                  </a:ext>
                </a:extLst>
              </p:cNvPr>
              <p:cNvSpPr/>
              <p:nvPr/>
            </p:nvSpPr>
            <p:spPr>
              <a:xfrm>
                <a:off x="1584444" y="3848101"/>
                <a:ext cx="1887729" cy="44767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file/directory</a:t>
                </a:r>
              </a:p>
            </p:txBody>
          </p:sp>
          <p:sp>
            <p:nvSpPr>
              <p:cNvPr id="10" name="Flowchart: Magnetic Disk 9">
                <a:extLst>
                  <a:ext uri="{FF2B5EF4-FFF2-40B4-BE49-F238E27FC236}">
                    <a16:creationId xmlns:a16="http://schemas.microsoft.com/office/drawing/2014/main" id="{E1219A9B-3E84-437D-88C7-C170E52EE150}"/>
                  </a:ext>
                </a:extLst>
              </p:cNvPr>
              <p:cNvSpPr/>
              <p:nvPr/>
            </p:nvSpPr>
            <p:spPr>
              <a:xfrm>
                <a:off x="6171896" y="4603074"/>
                <a:ext cx="1917306" cy="70793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File/Directory</a:t>
                </a:r>
              </a:p>
            </p:txBody>
          </p:sp>
        </p:grpSp>
        <p:sp>
          <p:nvSpPr>
            <p:cNvPr id="11" name="Arrow: Up-Down 10">
              <a:extLst>
                <a:ext uri="{FF2B5EF4-FFF2-40B4-BE49-F238E27FC236}">
                  <a16:creationId xmlns:a16="http://schemas.microsoft.com/office/drawing/2014/main" id="{7D15ABC7-0412-4355-B2B7-4BEA45AE1B26}"/>
                </a:ext>
              </a:extLst>
            </p:cNvPr>
            <p:cNvSpPr/>
            <p:nvPr/>
          </p:nvSpPr>
          <p:spPr>
            <a:xfrm rot="16990212">
              <a:off x="4624808" y="1755383"/>
              <a:ext cx="346959" cy="2332499"/>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87273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3">
                                            <p:txEl>
                                              <p:pRg st="7" end="7"/>
                                            </p:txEl>
                                          </p:spTgt>
                                        </p:tgtEl>
                                        <p:attrNameLst>
                                          <p:attrName>style.visibility</p:attrName>
                                        </p:attrNameLst>
                                      </p:cBhvr>
                                      <p:to>
                                        <p:strVal val="visible"/>
                                      </p:to>
                                    </p:set>
                                    <p:animEffect transition="in" filter="wipe(left)">
                                      <p:cBhvr>
                                        <p:cTn id="12" dur="500"/>
                                        <p:tgtEl>
                                          <p:spTgt spid="3">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3">
                                            <p:txEl>
                                              <p:pRg st="8" end="8"/>
                                            </p:txEl>
                                          </p:spTgt>
                                        </p:tgtEl>
                                        <p:attrNameLst>
                                          <p:attrName>style.visibility</p:attrName>
                                        </p:attrNameLst>
                                      </p:cBhvr>
                                      <p:to>
                                        <p:strVal val="visible"/>
                                      </p:to>
                                    </p:set>
                                    <p:animEffect transition="in" filter="wipe(left)">
                                      <p:cBhvr>
                                        <p:cTn id="1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B7880-07C8-40B6-B191-9B8D8C41F086}"/>
              </a:ext>
            </a:extLst>
          </p:cNvPr>
          <p:cNvSpPr>
            <a:spLocks noGrp="1"/>
          </p:cNvSpPr>
          <p:nvPr>
            <p:ph type="title"/>
          </p:nvPr>
        </p:nvSpPr>
        <p:spPr>
          <a:xfrm>
            <a:off x="2362201" y="990600"/>
            <a:ext cx="6082393" cy="1034164"/>
          </a:xfrm>
        </p:spPr>
        <p:txBody>
          <a:bodyPr>
            <a:normAutofit/>
          </a:bodyPr>
          <a:lstStyle/>
          <a:p>
            <a:r>
              <a:rPr lang="en-US" dirty="0"/>
              <a:t>LAB for Bind Mounts</a:t>
            </a:r>
          </a:p>
        </p:txBody>
      </p:sp>
      <mc:AlternateContent xmlns:mc="http://schemas.openxmlformats.org/markup-compatibility/2006">
        <mc:Choice xmlns:am3d="http://schemas.microsoft.com/office/drawing/2017/model3d" Requires="am3d">
          <p:graphicFrame>
            <p:nvGraphicFramePr>
              <p:cNvPr id="4" name="Content Placeholder 3" descr="Server symbol">
                <a:extLst>
                  <a:ext uri="{FF2B5EF4-FFF2-40B4-BE49-F238E27FC236}">
                    <a16:creationId xmlns:a16="http://schemas.microsoft.com/office/drawing/2014/main" id="{FEE28158-ED2F-47F2-973F-173FA6B8204B}"/>
                  </a:ext>
                </a:extLst>
              </p:cNvPr>
              <p:cNvGraphicFramePr>
                <a:graphicFrameLocks noGrp="1" noChangeAspect="1"/>
              </p:cNvGraphicFramePr>
              <p:nvPr>
                <p:ph idx="1"/>
              </p:nvPr>
            </p:nvGraphicFramePr>
            <p:xfrm>
              <a:off x="2552702" y="2228851"/>
              <a:ext cx="1593983" cy="3903358"/>
            </p:xfrm>
            <a:graphic>
              <a:graphicData uri="http://schemas.microsoft.com/office/drawing/2017/model3d">
                <am3d:model3d r:embed="rId4">
                  <am3d:spPr>
                    <a:xfrm>
                      <a:off x="0" y="0"/>
                      <a:ext cx="1593983" cy="3903358"/>
                    </a:xfrm>
                    <a:prstGeom prst="rect">
                      <a:avLst/>
                    </a:prstGeom>
                  </am3d:spPr>
                  <am3d:camera>
                    <am3d:pos x="0" y="0" z="55893909"/>
                    <am3d:up dx="0" dy="36000000" dz="0"/>
                    <am3d:lookAt x="0" y="0" z="0"/>
                    <am3d:perspective fov="2700000"/>
                  </am3d:camera>
                  <am3d:trans>
                    <am3d:meterPerModelUnit n="8157799" d="1000000"/>
                    <am3d:preTrans dx="-20171" dy="-18006390" dz="-3714845"/>
                    <am3d:scale>
                      <am3d:sx n="1000000" d="1000000"/>
                      <am3d:sy n="1000000" d="1000000"/>
                      <am3d:sz n="1000000" d="1000000"/>
                    </am3d:scale>
                    <am3d:rot/>
                    <am3d:postTrans dx="0" dy="0" dz="0"/>
                  </am3d:trans>
                  <am3d:raster rName="Office3DRenderer" rVer="16.0.8326">
                    <am3d:blip r:embed="rId5"/>
                  </am3d:raster>
                  <am3d:objViewport viewportSz="46341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Server symbol">
                <a:extLst>
                  <a:ext uri="{FF2B5EF4-FFF2-40B4-BE49-F238E27FC236}">
                    <a16:creationId xmlns:a16="http://schemas.microsoft.com/office/drawing/2014/main" id="{FEE28158-ED2F-47F2-973F-173FA6B8204B}"/>
                  </a:ext>
                </a:extLst>
              </p:cNvPr>
              <p:cNvPicPr>
                <a:picLocks noGrp="1" noRot="1" noChangeAspect="1" noMove="1" noResize="1" noEditPoints="1" noAdjustHandles="1" noChangeArrowheads="1" noChangeShapeType="1" noCrop="1"/>
              </p:cNvPicPr>
              <p:nvPr/>
            </p:nvPicPr>
            <p:blipFill>
              <a:blip r:embed="rId5"/>
              <a:stretch>
                <a:fillRect/>
              </a:stretch>
            </p:blipFill>
            <p:spPr>
              <a:xfrm>
                <a:off x="2552702" y="2228851"/>
                <a:ext cx="1593983" cy="3903358"/>
              </a:xfrm>
              <a:prstGeom prst="rect">
                <a:avLst/>
              </a:prstGeom>
            </p:spPr>
          </p:pic>
        </mc:Fallback>
      </mc:AlternateContent>
      <p:pic>
        <p:nvPicPr>
          <p:cNvPr id="6" name="Picture 5">
            <a:extLst>
              <a:ext uri="{FF2B5EF4-FFF2-40B4-BE49-F238E27FC236}">
                <a16:creationId xmlns:a16="http://schemas.microsoft.com/office/drawing/2014/main" id="{BCCF73F8-9658-49CB-AEF5-4EADBADC11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85997" y="3124200"/>
            <a:ext cx="1640135" cy="2571750"/>
          </a:xfrm>
          <a:prstGeom prst="rect">
            <a:avLst/>
          </a:prstGeom>
        </p:spPr>
      </p:pic>
    </p:spTree>
    <p:extLst>
      <p:ext uri="{BB962C8B-B14F-4D97-AF65-F5344CB8AC3E}">
        <p14:creationId xmlns:p14="http://schemas.microsoft.com/office/powerpoint/2010/main" val="303949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80925-640C-4F8E-BB00-F9EA1FF51982}"/>
              </a:ext>
            </a:extLst>
          </p:cNvPr>
          <p:cNvSpPr>
            <a:spLocks noGrp="1"/>
          </p:cNvSpPr>
          <p:nvPr>
            <p:ph type="title"/>
          </p:nvPr>
        </p:nvSpPr>
        <p:spPr>
          <a:xfrm>
            <a:off x="609600" y="274637"/>
            <a:ext cx="10972800" cy="1144587"/>
          </a:xfrm>
        </p:spPr>
        <p:txBody>
          <a:bodyPr/>
          <a:lstStyle/>
          <a:p>
            <a:r>
              <a:rPr lang="en-US" dirty="0"/>
              <a:t>3. </a:t>
            </a:r>
            <a:r>
              <a:rPr lang="en-US" dirty="0" err="1"/>
              <a:t>tmpfs</a:t>
            </a:r>
            <a:endParaRPr lang="en-US" dirty="0"/>
          </a:p>
        </p:txBody>
      </p:sp>
      <p:sp>
        <p:nvSpPr>
          <p:cNvPr id="3" name="Content Placeholder 2">
            <a:extLst>
              <a:ext uri="{FF2B5EF4-FFF2-40B4-BE49-F238E27FC236}">
                <a16:creationId xmlns:a16="http://schemas.microsoft.com/office/drawing/2014/main" id="{B51D948F-8BE4-4D80-85D7-0D009F4396F1}"/>
              </a:ext>
            </a:extLst>
          </p:cNvPr>
          <p:cNvSpPr>
            <a:spLocks noGrp="1"/>
          </p:cNvSpPr>
          <p:nvPr>
            <p:ph idx="1"/>
          </p:nvPr>
        </p:nvSpPr>
        <p:spPr>
          <a:xfrm>
            <a:off x="0" y="1295401"/>
            <a:ext cx="12192000" cy="5562599"/>
          </a:xfrm>
        </p:spPr>
        <p:txBody>
          <a:bodyPr>
            <a:normAutofit/>
          </a:bodyPr>
          <a:lstStyle/>
          <a:p>
            <a:pPr marL="514350" indent="-457200"/>
            <a:r>
              <a:rPr lang="en-US" dirty="0"/>
              <a:t>This option is only available, if you are using Docker on Linux OS.</a:t>
            </a:r>
          </a:p>
          <a:p>
            <a:pPr marL="514350" indent="-457200"/>
            <a:r>
              <a:rPr lang="en-US" dirty="0" err="1"/>
              <a:t>tmpfs</a:t>
            </a:r>
            <a:r>
              <a:rPr lang="en-US" dirty="0"/>
              <a:t> mounts can not be shared between multiple containers, like volume and bind mount.</a:t>
            </a:r>
          </a:p>
          <a:p>
            <a:pPr marL="514350" indent="-457200"/>
            <a:r>
              <a:rPr lang="en-US" dirty="0"/>
              <a:t>In </a:t>
            </a:r>
            <a:r>
              <a:rPr lang="en-US" dirty="0" err="1"/>
              <a:t>tmpfs</a:t>
            </a:r>
            <a:r>
              <a:rPr lang="en-US" dirty="0"/>
              <a:t>, we can create files outside the container’s                             writeable layers.</a:t>
            </a:r>
          </a:p>
          <a:p>
            <a:pPr marL="514350" indent="-457200"/>
            <a:r>
              <a:rPr lang="en-US" dirty="0"/>
              <a:t>In this, we are saving the data into Host memory                                             not in docker host </a:t>
            </a:r>
            <a:r>
              <a:rPr lang="en-US"/>
              <a:t>machine disk, </a:t>
            </a:r>
            <a:r>
              <a:rPr lang="en-US" dirty="0"/>
              <a:t>like Volume and                                 Bind mount. </a:t>
            </a:r>
          </a:p>
          <a:p>
            <a:pPr marL="514350" indent="-457200"/>
            <a:r>
              <a:rPr lang="en-US" dirty="0"/>
              <a:t>It means that when container stop, </a:t>
            </a:r>
            <a:r>
              <a:rPr lang="en-US" dirty="0" err="1"/>
              <a:t>tmpfs</a:t>
            </a:r>
            <a:r>
              <a:rPr lang="en-US" dirty="0"/>
              <a:t> mount </a:t>
            </a:r>
          </a:p>
          <a:p>
            <a:pPr marL="57150" indent="0">
              <a:buNone/>
            </a:pPr>
            <a:r>
              <a:rPr lang="en-US" dirty="0"/>
              <a:t>     removed and data erase from the memory.</a:t>
            </a:r>
          </a:p>
          <a:p>
            <a:pPr marL="0" indent="0">
              <a:buNone/>
            </a:pPr>
            <a:endParaRPr lang="en-US" dirty="0"/>
          </a:p>
        </p:txBody>
      </p:sp>
    </p:spTree>
    <p:extLst>
      <p:ext uri="{BB962C8B-B14F-4D97-AF65-F5344CB8AC3E}">
        <p14:creationId xmlns:p14="http://schemas.microsoft.com/office/powerpoint/2010/main" val="3548765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lef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iterate type="lt">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lef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iterate type="lt">
                                    <p:tmPct val="10000"/>
                                  </p:iterate>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lef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iterate type="lt">
                                    <p:tmPct val="10000"/>
                                  </p:iterate>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left)">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0850-A280-401B-8AA2-A47D518201B9}"/>
              </a:ext>
            </a:extLst>
          </p:cNvPr>
          <p:cNvSpPr>
            <a:spLocks noGrp="1"/>
          </p:cNvSpPr>
          <p:nvPr>
            <p:ph type="title"/>
          </p:nvPr>
        </p:nvSpPr>
        <p:spPr>
          <a:xfrm>
            <a:off x="609600" y="274638"/>
            <a:ext cx="10972800" cy="639762"/>
          </a:xfrm>
        </p:spPr>
        <p:txBody>
          <a:bodyPr>
            <a:normAutofit fontScale="90000"/>
          </a:bodyPr>
          <a:lstStyle/>
          <a:p>
            <a:r>
              <a:rPr lang="en-US" dirty="0"/>
              <a:t>Use case</a:t>
            </a:r>
          </a:p>
        </p:txBody>
      </p:sp>
      <p:sp>
        <p:nvSpPr>
          <p:cNvPr id="3" name="Content Placeholder 2">
            <a:extLst>
              <a:ext uri="{FF2B5EF4-FFF2-40B4-BE49-F238E27FC236}">
                <a16:creationId xmlns:a16="http://schemas.microsoft.com/office/drawing/2014/main" id="{1557EFB8-7015-43F5-9B9C-EF7476AF4680}"/>
              </a:ext>
            </a:extLst>
          </p:cNvPr>
          <p:cNvSpPr>
            <a:spLocks noGrp="1"/>
          </p:cNvSpPr>
          <p:nvPr>
            <p:ph idx="1"/>
          </p:nvPr>
        </p:nvSpPr>
        <p:spPr>
          <a:xfrm>
            <a:off x="0" y="914401"/>
            <a:ext cx="11582400" cy="5211764"/>
          </a:xfrm>
        </p:spPr>
        <p:txBody>
          <a:bodyPr/>
          <a:lstStyle/>
          <a:p>
            <a:r>
              <a:rPr lang="en-US" b="1" dirty="0"/>
              <a:t>Sharing configuration files from the host machine to containers</a:t>
            </a:r>
            <a:r>
              <a:rPr lang="en-US" dirty="0"/>
              <a:t>.</a:t>
            </a:r>
          </a:p>
          <a:p>
            <a:r>
              <a:rPr lang="en-US" dirty="0"/>
              <a:t>Like </a:t>
            </a:r>
            <a:r>
              <a:rPr lang="en-US" dirty="0" err="1"/>
              <a:t>dns</a:t>
            </a:r>
            <a:r>
              <a:rPr lang="en-US" dirty="0"/>
              <a:t> config through /etc/</a:t>
            </a:r>
            <a:r>
              <a:rPr lang="en-US" dirty="0" err="1"/>
              <a:t>resolv.conf</a:t>
            </a:r>
            <a:r>
              <a:rPr lang="en-US" dirty="0"/>
              <a:t> file?</a:t>
            </a:r>
          </a:p>
        </p:txBody>
      </p:sp>
    </p:spTree>
    <p:extLst>
      <p:ext uri="{BB962C8B-B14F-4D97-AF65-F5344CB8AC3E}">
        <p14:creationId xmlns:p14="http://schemas.microsoft.com/office/powerpoint/2010/main" val="3832608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1D6538A-E50E-4C44-AAC8-AEF181A1B29E}"/>
              </a:ext>
            </a:extLst>
          </p:cNvPr>
          <p:cNvSpPr/>
          <p:nvPr/>
        </p:nvSpPr>
        <p:spPr>
          <a:xfrm>
            <a:off x="838200" y="533400"/>
            <a:ext cx="25527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a:t>
            </a:r>
          </a:p>
        </p:txBody>
      </p:sp>
      <p:sp>
        <p:nvSpPr>
          <p:cNvPr id="6" name="Cylinder 5">
            <a:extLst>
              <a:ext uri="{FF2B5EF4-FFF2-40B4-BE49-F238E27FC236}">
                <a16:creationId xmlns:a16="http://schemas.microsoft.com/office/drawing/2014/main" id="{63D0E252-EC76-472C-AD3F-C48B90CEE04E}"/>
              </a:ext>
            </a:extLst>
          </p:cNvPr>
          <p:cNvSpPr/>
          <p:nvPr/>
        </p:nvSpPr>
        <p:spPr>
          <a:xfrm>
            <a:off x="6414569" y="2449951"/>
            <a:ext cx="689811" cy="82113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Disk</a:t>
            </a:r>
          </a:p>
        </p:txBody>
      </p:sp>
      <p:grpSp>
        <p:nvGrpSpPr>
          <p:cNvPr id="10" name="Group 9">
            <a:extLst>
              <a:ext uri="{FF2B5EF4-FFF2-40B4-BE49-F238E27FC236}">
                <a16:creationId xmlns:a16="http://schemas.microsoft.com/office/drawing/2014/main" id="{2F0F123B-A72C-4CF7-9D6F-287D772479EF}"/>
              </a:ext>
            </a:extLst>
          </p:cNvPr>
          <p:cNvGrpSpPr/>
          <p:nvPr/>
        </p:nvGrpSpPr>
        <p:grpSpPr>
          <a:xfrm>
            <a:off x="6178884" y="289884"/>
            <a:ext cx="1287646" cy="916516"/>
            <a:chOff x="7086600" y="152400"/>
            <a:chExt cx="1714500" cy="1543050"/>
          </a:xfrm>
        </p:grpSpPr>
        <p:pic>
          <p:nvPicPr>
            <p:cNvPr id="1026" name="Picture 2" descr="Ram Memory - RAM Memory Wholesale Trader from Mumbai">
              <a:extLst>
                <a:ext uri="{FF2B5EF4-FFF2-40B4-BE49-F238E27FC236}">
                  <a16:creationId xmlns:a16="http://schemas.microsoft.com/office/drawing/2014/main" id="{FD932E98-B27E-4713-BE96-D0E95B9E2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152400"/>
              <a:ext cx="1714500" cy="154305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89A5C7D1-42A7-4E33-AFE8-271B3EA288CD}"/>
                </a:ext>
              </a:extLst>
            </p:cNvPr>
            <p:cNvSpPr/>
            <p:nvPr/>
          </p:nvSpPr>
          <p:spPr>
            <a:xfrm>
              <a:off x="7162800" y="1295400"/>
              <a:ext cx="1447800"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RAM</a:t>
              </a:r>
            </a:p>
          </p:txBody>
        </p:sp>
      </p:grpSp>
      <p:grpSp>
        <p:nvGrpSpPr>
          <p:cNvPr id="12" name="Group 11">
            <a:extLst>
              <a:ext uri="{FF2B5EF4-FFF2-40B4-BE49-F238E27FC236}">
                <a16:creationId xmlns:a16="http://schemas.microsoft.com/office/drawing/2014/main" id="{F7CBE1C5-628B-4101-8129-F6D73C232F78}"/>
              </a:ext>
            </a:extLst>
          </p:cNvPr>
          <p:cNvGrpSpPr/>
          <p:nvPr/>
        </p:nvGrpSpPr>
        <p:grpSpPr>
          <a:xfrm>
            <a:off x="6239923" y="1535468"/>
            <a:ext cx="1739019" cy="566940"/>
            <a:chOff x="6172200" y="1981200"/>
            <a:chExt cx="2857500" cy="1609725"/>
          </a:xfrm>
        </p:grpSpPr>
        <p:pic>
          <p:nvPicPr>
            <p:cNvPr id="1028" name="Picture 4" descr="CPU upgrade – how to install your new processor | PCGamesN">
              <a:extLst>
                <a:ext uri="{FF2B5EF4-FFF2-40B4-BE49-F238E27FC236}">
                  <a16:creationId xmlns:a16="http://schemas.microsoft.com/office/drawing/2014/main" id="{4A682449-4900-4E6E-A1E2-E3B2BC77F5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200" y="1981200"/>
              <a:ext cx="2857500" cy="160972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1EC2E7D9-F09F-44EF-A55F-AB3F05DC50CB}"/>
                </a:ext>
              </a:extLst>
            </p:cNvPr>
            <p:cNvSpPr/>
            <p:nvPr/>
          </p:nvSpPr>
          <p:spPr>
            <a:xfrm>
              <a:off x="7086600" y="3200400"/>
              <a:ext cx="990600" cy="3905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CPU</a:t>
              </a:r>
            </a:p>
          </p:txBody>
        </p:sp>
      </p:grpSp>
      <p:cxnSp>
        <p:nvCxnSpPr>
          <p:cNvPr id="15" name="Straight Arrow Connector 14">
            <a:extLst>
              <a:ext uri="{FF2B5EF4-FFF2-40B4-BE49-F238E27FC236}">
                <a16:creationId xmlns:a16="http://schemas.microsoft.com/office/drawing/2014/main" id="{B71DC0F8-7497-46F1-8FBA-B04BC55A3ED5}"/>
              </a:ext>
            </a:extLst>
          </p:cNvPr>
          <p:cNvCxnSpPr>
            <a:stCxn id="5" idx="3"/>
            <a:endCxn id="1026" idx="1"/>
          </p:cNvCxnSpPr>
          <p:nvPr/>
        </p:nvCxnSpPr>
        <p:spPr>
          <a:xfrm flipV="1">
            <a:off x="3390900" y="748142"/>
            <a:ext cx="2787984" cy="1542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62ADC847-78E3-4F6C-93DF-B69BD0ECC5AC}"/>
              </a:ext>
            </a:extLst>
          </p:cNvPr>
          <p:cNvCxnSpPr>
            <a:cxnSpLocks/>
            <a:stCxn id="5" idx="3"/>
            <a:endCxn id="1028" idx="1"/>
          </p:cNvCxnSpPr>
          <p:nvPr/>
        </p:nvCxnSpPr>
        <p:spPr>
          <a:xfrm>
            <a:off x="3390900" y="1066800"/>
            <a:ext cx="2849023" cy="7521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A417B647-03F2-4C5A-8BDE-FE58199316BB}"/>
              </a:ext>
            </a:extLst>
          </p:cNvPr>
          <p:cNvCxnSpPr>
            <a:cxnSpLocks/>
            <a:endCxn id="6" idx="2"/>
          </p:cNvCxnSpPr>
          <p:nvPr/>
        </p:nvCxnSpPr>
        <p:spPr>
          <a:xfrm>
            <a:off x="3364624" y="1187432"/>
            <a:ext cx="3049945" cy="16730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7A3E2588-BE4E-4FB9-8722-C1DA2129783F}"/>
              </a:ext>
            </a:extLst>
          </p:cNvPr>
          <p:cNvSpPr/>
          <p:nvPr/>
        </p:nvSpPr>
        <p:spPr>
          <a:xfrm>
            <a:off x="6014479" y="105917"/>
            <a:ext cx="2291321" cy="3323083"/>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08D4250E-E626-49D5-8AE9-03AE3BCF5B4F}"/>
              </a:ext>
            </a:extLst>
          </p:cNvPr>
          <p:cNvSpPr/>
          <p:nvPr/>
        </p:nvSpPr>
        <p:spPr>
          <a:xfrm>
            <a:off x="5170170" y="4555046"/>
            <a:ext cx="3238500" cy="1371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dirty="0"/>
              <a:t>Physical Server</a:t>
            </a:r>
          </a:p>
        </p:txBody>
      </p:sp>
      <p:sp>
        <p:nvSpPr>
          <p:cNvPr id="13" name="Rectangle 12">
            <a:extLst>
              <a:ext uri="{FF2B5EF4-FFF2-40B4-BE49-F238E27FC236}">
                <a16:creationId xmlns:a16="http://schemas.microsoft.com/office/drawing/2014/main" id="{28510436-FDD1-4B7E-BCEA-1DB5BD961882}"/>
              </a:ext>
            </a:extLst>
          </p:cNvPr>
          <p:cNvSpPr/>
          <p:nvPr/>
        </p:nvSpPr>
        <p:spPr>
          <a:xfrm>
            <a:off x="5173218" y="4555046"/>
            <a:ext cx="3238500" cy="72904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Operating System</a:t>
            </a:r>
          </a:p>
        </p:txBody>
      </p:sp>
      <p:sp>
        <p:nvSpPr>
          <p:cNvPr id="24" name="Arrow: Down 23">
            <a:extLst>
              <a:ext uri="{FF2B5EF4-FFF2-40B4-BE49-F238E27FC236}">
                <a16:creationId xmlns:a16="http://schemas.microsoft.com/office/drawing/2014/main" id="{8AE750B9-F507-4215-95CC-3B495C73374A}"/>
              </a:ext>
            </a:extLst>
          </p:cNvPr>
          <p:cNvSpPr/>
          <p:nvPr/>
        </p:nvSpPr>
        <p:spPr>
          <a:xfrm>
            <a:off x="6287262" y="3429000"/>
            <a:ext cx="1059180" cy="11462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E4251D1A-05DE-4359-8354-5794500D6DE1}"/>
              </a:ext>
            </a:extLst>
          </p:cNvPr>
          <p:cNvSpPr/>
          <p:nvPr/>
        </p:nvSpPr>
        <p:spPr>
          <a:xfrm>
            <a:off x="1524000" y="3429000"/>
            <a:ext cx="2286000" cy="90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Libraries </a:t>
            </a:r>
          </a:p>
        </p:txBody>
      </p:sp>
      <p:sp>
        <p:nvSpPr>
          <p:cNvPr id="28" name="Oval 27">
            <a:extLst>
              <a:ext uri="{FF2B5EF4-FFF2-40B4-BE49-F238E27FC236}">
                <a16:creationId xmlns:a16="http://schemas.microsoft.com/office/drawing/2014/main" id="{DDB8227D-6227-45E8-A978-6916D750E829}"/>
              </a:ext>
            </a:extLst>
          </p:cNvPr>
          <p:cNvSpPr/>
          <p:nvPr/>
        </p:nvSpPr>
        <p:spPr>
          <a:xfrm>
            <a:off x="1530417" y="4427029"/>
            <a:ext cx="2286000" cy="90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Binaries </a:t>
            </a:r>
          </a:p>
        </p:txBody>
      </p:sp>
      <p:cxnSp>
        <p:nvCxnSpPr>
          <p:cNvPr id="29" name="Straight Arrow Connector 28">
            <a:extLst>
              <a:ext uri="{FF2B5EF4-FFF2-40B4-BE49-F238E27FC236}">
                <a16:creationId xmlns:a16="http://schemas.microsoft.com/office/drawing/2014/main" id="{9DA1D884-60BA-4252-98E2-E8ED55099A69}"/>
              </a:ext>
            </a:extLst>
          </p:cNvPr>
          <p:cNvCxnSpPr>
            <a:cxnSpLocks/>
            <a:stCxn id="25" idx="6"/>
            <a:endCxn id="13" idx="1"/>
          </p:cNvCxnSpPr>
          <p:nvPr/>
        </p:nvCxnSpPr>
        <p:spPr>
          <a:xfrm>
            <a:off x="3810000" y="3882486"/>
            <a:ext cx="1363218" cy="103708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1D99B851-C052-4E76-8513-629B1B973515}"/>
              </a:ext>
            </a:extLst>
          </p:cNvPr>
          <p:cNvCxnSpPr>
            <a:cxnSpLocks/>
            <a:endCxn id="13" idx="1"/>
          </p:cNvCxnSpPr>
          <p:nvPr/>
        </p:nvCxnSpPr>
        <p:spPr>
          <a:xfrm>
            <a:off x="3816417" y="4919568"/>
            <a:ext cx="135680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9473455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par>
                                <p:cTn id="13" presetID="22" presetClass="entr" presetSubtype="8"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left)">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par>
                                <p:cTn id="21" presetID="22" presetClass="entr" presetSubtype="8"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left)">
                                      <p:cBhvr>
                                        <p:cTn id="23" dur="500"/>
                                        <p:tgtEl>
                                          <p:spTgt spid="1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par>
                                <p:cTn id="29" presetID="22" presetClass="entr" presetSubtype="8"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heel(1)">
                                      <p:cBhvr>
                                        <p:cTn id="36" dur="2000"/>
                                        <p:tgtEl>
                                          <p:spTgt spid="22"/>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1" fill="hold" grpId="0" nodeType="click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wipe(up)">
                                      <p:cBhvr>
                                        <p:cTn id="41" dur="500"/>
                                        <p:tgtEl>
                                          <p:spTgt spid="24"/>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500" fill="hold"/>
                                        <p:tgtEl>
                                          <p:spTgt spid="4"/>
                                        </p:tgtEl>
                                        <p:attrNameLst>
                                          <p:attrName>ppt_x</p:attrName>
                                        </p:attrNameLst>
                                      </p:cBhvr>
                                      <p:tavLst>
                                        <p:tav tm="0">
                                          <p:val>
                                            <p:strVal val="#ppt_x"/>
                                          </p:val>
                                        </p:tav>
                                        <p:tav tm="100000">
                                          <p:val>
                                            <p:strVal val="#ppt_x"/>
                                          </p:val>
                                        </p:tav>
                                      </p:tavLst>
                                    </p:anim>
                                    <p:anim calcmode="lin" valueType="num">
                                      <p:cBhvr additive="base">
                                        <p:cTn id="5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wipe(left)">
                                      <p:cBhvr>
                                        <p:cTn id="55" dur="500"/>
                                        <p:tgtEl>
                                          <p:spTgt spid="25"/>
                                        </p:tgtEl>
                                      </p:cBhvr>
                                    </p:animEffect>
                                  </p:childTnLst>
                                </p:cTn>
                              </p:par>
                              <p:par>
                                <p:cTn id="56" presetID="22" presetClass="entr" presetSubtype="8" fill="hold" nodeType="with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wipe(left)">
                                      <p:cBhvr>
                                        <p:cTn id="58" dur="500"/>
                                        <p:tgtEl>
                                          <p:spTgt spid="29"/>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wipe(left)">
                                      <p:cBhvr>
                                        <p:cTn id="63" dur="500"/>
                                        <p:tgtEl>
                                          <p:spTgt spid="28"/>
                                        </p:tgtEl>
                                      </p:cBhvr>
                                    </p:animEffect>
                                  </p:childTnLst>
                                </p:cTn>
                              </p:par>
                              <p:par>
                                <p:cTn id="64" presetID="22" presetClass="entr" presetSubtype="8" fill="hold"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wipe(left)">
                                      <p:cBhvr>
                                        <p:cTn id="6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22" grpId="0" animBg="1"/>
      <p:bldP spid="4" grpId="0" animBg="1"/>
      <p:bldP spid="13" grpId="0" animBg="1"/>
      <p:bldP spid="24" grpId="0" animBg="1"/>
      <p:bldP spid="25" grpId="0" animBg="1"/>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B7880-07C8-40B6-B191-9B8D8C41F086}"/>
              </a:ext>
            </a:extLst>
          </p:cNvPr>
          <p:cNvSpPr>
            <a:spLocks noGrp="1"/>
          </p:cNvSpPr>
          <p:nvPr>
            <p:ph type="title"/>
          </p:nvPr>
        </p:nvSpPr>
        <p:spPr>
          <a:xfrm>
            <a:off x="2362201" y="990600"/>
            <a:ext cx="6082393" cy="1034164"/>
          </a:xfrm>
        </p:spPr>
        <p:txBody>
          <a:bodyPr>
            <a:normAutofit/>
          </a:bodyPr>
          <a:lstStyle/>
          <a:p>
            <a:r>
              <a:rPr lang="en-US" dirty="0"/>
              <a:t>LAB for </a:t>
            </a:r>
            <a:r>
              <a:rPr lang="en-US" dirty="0" err="1"/>
              <a:t>tmpfs</a:t>
            </a:r>
            <a:endParaRPr lang="en-US" dirty="0"/>
          </a:p>
        </p:txBody>
      </p:sp>
      <mc:AlternateContent xmlns:mc="http://schemas.openxmlformats.org/markup-compatibility/2006">
        <mc:Choice xmlns:am3d="http://schemas.microsoft.com/office/drawing/2017/model3d" Requires="am3d">
          <p:graphicFrame>
            <p:nvGraphicFramePr>
              <p:cNvPr id="4" name="Content Placeholder 3" descr="Server symbol">
                <a:extLst>
                  <a:ext uri="{FF2B5EF4-FFF2-40B4-BE49-F238E27FC236}">
                    <a16:creationId xmlns:a16="http://schemas.microsoft.com/office/drawing/2014/main" id="{FEE28158-ED2F-47F2-973F-173FA6B8204B}"/>
                  </a:ext>
                </a:extLst>
              </p:cNvPr>
              <p:cNvGraphicFramePr>
                <a:graphicFrameLocks noGrp="1" noChangeAspect="1"/>
              </p:cNvGraphicFramePr>
              <p:nvPr>
                <p:ph idx="1"/>
              </p:nvPr>
            </p:nvGraphicFramePr>
            <p:xfrm>
              <a:off x="2552702" y="2228851"/>
              <a:ext cx="1593983" cy="3903358"/>
            </p:xfrm>
            <a:graphic>
              <a:graphicData uri="http://schemas.microsoft.com/office/drawing/2017/model3d">
                <am3d:model3d r:embed="rId4">
                  <am3d:spPr>
                    <a:xfrm>
                      <a:off x="0" y="0"/>
                      <a:ext cx="1593983" cy="3903358"/>
                    </a:xfrm>
                    <a:prstGeom prst="rect">
                      <a:avLst/>
                    </a:prstGeom>
                  </am3d:spPr>
                  <am3d:camera>
                    <am3d:pos x="0" y="0" z="55893909"/>
                    <am3d:up dx="0" dy="36000000" dz="0"/>
                    <am3d:lookAt x="0" y="0" z="0"/>
                    <am3d:perspective fov="2700000"/>
                  </am3d:camera>
                  <am3d:trans>
                    <am3d:meterPerModelUnit n="8157799" d="1000000"/>
                    <am3d:preTrans dx="-20171" dy="-18006390" dz="-3714845"/>
                    <am3d:scale>
                      <am3d:sx n="1000000" d="1000000"/>
                      <am3d:sy n="1000000" d="1000000"/>
                      <am3d:sz n="1000000" d="1000000"/>
                    </am3d:scale>
                    <am3d:rot/>
                    <am3d:postTrans dx="0" dy="0" dz="0"/>
                  </am3d:trans>
                  <am3d:raster rName="Office3DRenderer" rVer="16.0.8326">
                    <am3d:blip r:embed="rId5"/>
                  </am3d:raster>
                  <am3d:objViewport viewportSz="463416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Server symbol">
                <a:extLst>
                  <a:ext uri="{FF2B5EF4-FFF2-40B4-BE49-F238E27FC236}">
                    <a16:creationId xmlns:a16="http://schemas.microsoft.com/office/drawing/2014/main" id="{FEE28158-ED2F-47F2-973F-173FA6B8204B}"/>
                  </a:ext>
                </a:extLst>
              </p:cNvPr>
              <p:cNvPicPr>
                <a:picLocks noGrp="1" noRot="1" noChangeAspect="1" noMove="1" noResize="1" noEditPoints="1" noAdjustHandles="1" noChangeArrowheads="1" noChangeShapeType="1" noCrop="1"/>
              </p:cNvPicPr>
              <p:nvPr/>
            </p:nvPicPr>
            <p:blipFill>
              <a:blip r:embed="rId5"/>
              <a:stretch>
                <a:fillRect/>
              </a:stretch>
            </p:blipFill>
            <p:spPr>
              <a:xfrm>
                <a:off x="2552702" y="2228851"/>
                <a:ext cx="1593983" cy="3903358"/>
              </a:xfrm>
              <a:prstGeom prst="rect">
                <a:avLst/>
              </a:prstGeom>
            </p:spPr>
          </p:pic>
        </mc:Fallback>
      </mc:AlternateContent>
      <p:pic>
        <p:nvPicPr>
          <p:cNvPr id="6" name="Picture 5">
            <a:extLst>
              <a:ext uri="{FF2B5EF4-FFF2-40B4-BE49-F238E27FC236}">
                <a16:creationId xmlns:a16="http://schemas.microsoft.com/office/drawing/2014/main" id="{BCCF73F8-9658-49CB-AEF5-4EADBADC11B4}"/>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85997" y="3124200"/>
            <a:ext cx="1640135" cy="2571750"/>
          </a:xfrm>
          <a:prstGeom prst="rect">
            <a:avLst/>
          </a:prstGeom>
        </p:spPr>
      </p:pic>
    </p:spTree>
    <p:extLst>
      <p:ext uri="{BB962C8B-B14F-4D97-AF65-F5344CB8AC3E}">
        <p14:creationId xmlns:p14="http://schemas.microsoft.com/office/powerpoint/2010/main" val="1493947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8D03C0-D63D-488C-8AA6-A1E2C12C95C5}"/>
              </a:ext>
            </a:extLst>
          </p:cNvPr>
          <p:cNvSpPr>
            <a:spLocks noGrp="1"/>
          </p:cNvSpPr>
          <p:nvPr>
            <p:ph idx="1"/>
          </p:nvPr>
        </p:nvSpPr>
        <p:spPr>
          <a:xfrm>
            <a:off x="0" y="1"/>
            <a:ext cx="9691411" cy="6858000"/>
          </a:xfrm>
        </p:spPr>
        <p:txBody>
          <a:bodyPr>
            <a:normAutofit/>
          </a:bodyPr>
          <a:lstStyle/>
          <a:p>
            <a:endParaRPr lang="en-US" dirty="0"/>
          </a:p>
        </p:txBody>
      </p:sp>
      <p:grpSp>
        <p:nvGrpSpPr>
          <p:cNvPr id="42" name="Group 41">
            <a:extLst>
              <a:ext uri="{FF2B5EF4-FFF2-40B4-BE49-F238E27FC236}">
                <a16:creationId xmlns:a16="http://schemas.microsoft.com/office/drawing/2014/main" id="{65425962-976B-402E-ADD5-1296767534D9}"/>
              </a:ext>
            </a:extLst>
          </p:cNvPr>
          <p:cNvGrpSpPr/>
          <p:nvPr/>
        </p:nvGrpSpPr>
        <p:grpSpPr>
          <a:xfrm>
            <a:off x="2500589" y="2146133"/>
            <a:ext cx="4343400" cy="2964656"/>
            <a:chOff x="838200" y="105917"/>
            <a:chExt cx="9097518" cy="6513958"/>
          </a:xfrm>
        </p:grpSpPr>
        <p:sp>
          <p:nvSpPr>
            <p:cNvPr id="23" name="Rectangle 22">
              <a:extLst>
                <a:ext uri="{FF2B5EF4-FFF2-40B4-BE49-F238E27FC236}">
                  <a16:creationId xmlns:a16="http://schemas.microsoft.com/office/drawing/2014/main" id="{6D0F455F-90E4-4189-9F71-3069E39D5F62}"/>
                </a:ext>
              </a:extLst>
            </p:cNvPr>
            <p:cNvSpPr/>
            <p:nvPr/>
          </p:nvSpPr>
          <p:spPr>
            <a:xfrm>
              <a:off x="6694170" y="5248275"/>
              <a:ext cx="3238500" cy="1371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sz="1350" dirty="0"/>
                <a:t>Physical Server</a:t>
              </a:r>
            </a:p>
          </p:txBody>
        </p:sp>
        <p:sp>
          <p:nvSpPr>
            <p:cNvPr id="24" name="Rectangle 23">
              <a:extLst>
                <a:ext uri="{FF2B5EF4-FFF2-40B4-BE49-F238E27FC236}">
                  <a16:creationId xmlns:a16="http://schemas.microsoft.com/office/drawing/2014/main" id="{C04D2020-5E6F-4C47-856A-FFB7BEFF2264}"/>
                </a:ext>
              </a:extLst>
            </p:cNvPr>
            <p:cNvSpPr/>
            <p:nvPr/>
          </p:nvSpPr>
          <p:spPr>
            <a:xfrm>
              <a:off x="838200" y="533400"/>
              <a:ext cx="25527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Application</a:t>
              </a:r>
            </a:p>
          </p:txBody>
        </p:sp>
        <p:sp>
          <p:nvSpPr>
            <p:cNvPr id="25" name="Cylinder 24">
              <a:extLst>
                <a:ext uri="{FF2B5EF4-FFF2-40B4-BE49-F238E27FC236}">
                  <a16:creationId xmlns:a16="http://schemas.microsoft.com/office/drawing/2014/main" id="{4592D064-1F53-4F0C-9FFE-8B597F0E884F}"/>
                </a:ext>
              </a:extLst>
            </p:cNvPr>
            <p:cNvSpPr/>
            <p:nvPr/>
          </p:nvSpPr>
          <p:spPr>
            <a:xfrm>
              <a:off x="7399020" y="2933700"/>
              <a:ext cx="914400" cy="990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Disk</a:t>
              </a:r>
            </a:p>
          </p:txBody>
        </p:sp>
        <p:grpSp>
          <p:nvGrpSpPr>
            <p:cNvPr id="26" name="Group 25">
              <a:extLst>
                <a:ext uri="{FF2B5EF4-FFF2-40B4-BE49-F238E27FC236}">
                  <a16:creationId xmlns:a16="http://schemas.microsoft.com/office/drawing/2014/main" id="{6357F65D-54B6-41F8-9160-FEF216C8357E}"/>
                </a:ext>
              </a:extLst>
            </p:cNvPr>
            <p:cNvGrpSpPr/>
            <p:nvPr/>
          </p:nvGrpSpPr>
          <p:grpSpPr>
            <a:xfrm>
              <a:off x="7086600" y="327850"/>
              <a:ext cx="1706879" cy="1105662"/>
              <a:chOff x="7086600" y="152400"/>
              <a:chExt cx="1714500" cy="1543050"/>
            </a:xfrm>
          </p:grpSpPr>
          <p:pic>
            <p:nvPicPr>
              <p:cNvPr id="27" name="Picture 2" descr="Ram Memory - RAM Memory Wholesale Trader from Mumbai">
                <a:extLst>
                  <a:ext uri="{FF2B5EF4-FFF2-40B4-BE49-F238E27FC236}">
                    <a16:creationId xmlns:a16="http://schemas.microsoft.com/office/drawing/2014/main" id="{85477562-CE9B-4078-BA6F-7693B435601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86600" y="152400"/>
                <a:ext cx="1714500" cy="1543050"/>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3854F6C1-F66D-4F5C-A698-C72E61DCF8A6}"/>
                  </a:ext>
                </a:extLst>
              </p:cNvPr>
              <p:cNvSpPr/>
              <p:nvPr/>
            </p:nvSpPr>
            <p:spPr>
              <a:xfrm>
                <a:off x="7162800" y="1295400"/>
                <a:ext cx="1447800"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RAM</a:t>
                </a:r>
              </a:p>
            </p:txBody>
          </p:sp>
        </p:grpSp>
        <p:grpSp>
          <p:nvGrpSpPr>
            <p:cNvPr id="29" name="Group 28">
              <a:extLst>
                <a:ext uri="{FF2B5EF4-FFF2-40B4-BE49-F238E27FC236}">
                  <a16:creationId xmlns:a16="http://schemas.microsoft.com/office/drawing/2014/main" id="{7E3F7895-F26F-479A-A424-BA98349054C8}"/>
                </a:ext>
              </a:extLst>
            </p:cNvPr>
            <p:cNvGrpSpPr/>
            <p:nvPr/>
          </p:nvGrpSpPr>
          <p:grpSpPr>
            <a:xfrm>
              <a:off x="7050024" y="1670113"/>
              <a:ext cx="2628900" cy="1076325"/>
              <a:chOff x="6172200" y="1981200"/>
              <a:chExt cx="2857500" cy="1609725"/>
            </a:xfrm>
          </p:grpSpPr>
          <p:pic>
            <p:nvPicPr>
              <p:cNvPr id="30" name="Picture 4" descr="CPU upgrade – how to install your new processor | PCGamesN">
                <a:extLst>
                  <a:ext uri="{FF2B5EF4-FFF2-40B4-BE49-F238E27FC236}">
                    <a16:creationId xmlns:a16="http://schemas.microsoft.com/office/drawing/2014/main" id="{234A1553-AF83-461E-B250-2DC0E1A219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2200" y="1981200"/>
                <a:ext cx="2857500" cy="1609725"/>
              </a:xfrm>
              <a:prstGeom prst="rect">
                <a:avLst/>
              </a:prstGeom>
              <a:noFill/>
              <a:extLst>
                <a:ext uri="{909E8E84-426E-40DD-AFC4-6F175D3DCCD1}">
                  <a14:hiddenFill xmlns:a14="http://schemas.microsoft.com/office/drawing/2010/main">
                    <a:solidFill>
                      <a:srgbClr val="FFFFFF"/>
                    </a:solidFill>
                  </a14:hiddenFill>
                </a:ext>
              </a:extLst>
            </p:spPr>
          </p:pic>
          <p:sp>
            <p:nvSpPr>
              <p:cNvPr id="31" name="Rectangle 30">
                <a:extLst>
                  <a:ext uri="{FF2B5EF4-FFF2-40B4-BE49-F238E27FC236}">
                    <a16:creationId xmlns:a16="http://schemas.microsoft.com/office/drawing/2014/main" id="{63EC61F7-F7A4-4B0A-BC6D-74A393CED1CB}"/>
                  </a:ext>
                </a:extLst>
              </p:cNvPr>
              <p:cNvSpPr/>
              <p:nvPr/>
            </p:nvSpPr>
            <p:spPr>
              <a:xfrm>
                <a:off x="7086600" y="3200400"/>
                <a:ext cx="990600" cy="3905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CPU</a:t>
                </a:r>
              </a:p>
            </p:txBody>
          </p:sp>
        </p:grpSp>
        <p:sp>
          <p:nvSpPr>
            <p:cNvPr id="32" name="Rectangle 31">
              <a:extLst>
                <a:ext uri="{FF2B5EF4-FFF2-40B4-BE49-F238E27FC236}">
                  <a16:creationId xmlns:a16="http://schemas.microsoft.com/office/drawing/2014/main" id="{0B98212D-7EAE-439D-B64A-47E87048FA10}"/>
                </a:ext>
              </a:extLst>
            </p:cNvPr>
            <p:cNvSpPr/>
            <p:nvPr/>
          </p:nvSpPr>
          <p:spPr>
            <a:xfrm>
              <a:off x="6697218" y="5248275"/>
              <a:ext cx="3238500" cy="72904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350" dirty="0"/>
                <a:t>Operating System</a:t>
              </a:r>
            </a:p>
          </p:txBody>
        </p:sp>
        <p:cxnSp>
          <p:nvCxnSpPr>
            <p:cNvPr id="33" name="Straight Arrow Connector 32">
              <a:extLst>
                <a:ext uri="{FF2B5EF4-FFF2-40B4-BE49-F238E27FC236}">
                  <a16:creationId xmlns:a16="http://schemas.microsoft.com/office/drawing/2014/main" id="{4060AE5D-4331-4433-B147-B9ED28E5F6DC}"/>
                </a:ext>
              </a:extLst>
            </p:cNvPr>
            <p:cNvCxnSpPr>
              <a:stCxn id="24" idx="3"/>
              <a:endCxn id="27" idx="1"/>
            </p:cNvCxnSpPr>
            <p:nvPr/>
          </p:nvCxnSpPr>
          <p:spPr>
            <a:xfrm flipV="1">
              <a:off x="3390900" y="880681"/>
              <a:ext cx="3695700" cy="18611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9C9DF098-B5C9-4378-BF95-F3CC5594CCAD}"/>
                </a:ext>
              </a:extLst>
            </p:cNvPr>
            <p:cNvCxnSpPr>
              <a:cxnSpLocks/>
              <a:stCxn id="24" idx="3"/>
              <a:endCxn id="30" idx="1"/>
            </p:cNvCxnSpPr>
            <p:nvPr/>
          </p:nvCxnSpPr>
          <p:spPr>
            <a:xfrm>
              <a:off x="3390900" y="1066800"/>
              <a:ext cx="3659124" cy="114147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C7839B85-0108-4288-AF5F-3DBEE0EC2F6F}"/>
                </a:ext>
              </a:extLst>
            </p:cNvPr>
            <p:cNvCxnSpPr>
              <a:cxnSpLocks/>
              <a:stCxn id="24" idx="3"/>
              <a:endCxn id="25" idx="2"/>
            </p:cNvCxnSpPr>
            <p:nvPr/>
          </p:nvCxnSpPr>
          <p:spPr>
            <a:xfrm>
              <a:off x="3390900" y="1066800"/>
              <a:ext cx="4008120" cy="23622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Rectangle 35">
              <a:extLst>
                <a:ext uri="{FF2B5EF4-FFF2-40B4-BE49-F238E27FC236}">
                  <a16:creationId xmlns:a16="http://schemas.microsoft.com/office/drawing/2014/main" id="{2BF9DCBF-3EAA-476B-B5CB-35EF1A0B30AF}"/>
                </a:ext>
              </a:extLst>
            </p:cNvPr>
            <p:cNvSpPr/>
            <p:nvPr/>
          </p:nvSpPr>
          <p:spPr>
            <a:xfrm>
              <a:off x="6868668" y="105917"/>
              <a:ext cx="3037332" cy="4008883"/>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7" name="Arrow: Down 36">
              <a:extLst>
                <a:ext uri="{FF2B5EF4-FFF2-40B4-BE49-F238E27FC236}">
                  <a16:creationId xmlns:a16="http://schemas.microsoft.com/office/drawing/2014/main" id="{B7F6656E-154E-41F4-B79E-C5BB702C9219}"/>
                </a:ext>
              </a:extLst>
            </p:cNvPr>
            <p:cNvSpPr/>
            <p:nvPr/>
          </p:nvSpPr>
          <p:spPr>
            <a:xfrm>
              <a:off x="7811262" y="4122229"/>
              <a:ext cx="1059180" cy="11462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8" name="Oval 37">
              <a:extLst>
                <a:ext uri="{FF2B5EF4-FFF2-40B4-BE49-F238E27FC236}">
                  <a16:creationId xmlns:a16="http://schemas.microsoft.com/office/drawing/2014/main" id="{2C7F6171-BBA2-4AA4-BAE5-959F6DA134FB}"/>
                </a:ext>
              </a:extLst>
            </p:cNvPr>
            <p:cNvSpPr/>
            <p:nvPr/>
          </p:nvSpPr>
          <p:spPr>
            <a:xfrm>
              <a:off x="3048000" y="4122229"/>
              <a:ext cx="2286000" cy="90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Libraries </a:t>
              </a:r>
            </a:p>
          </p:txBody>
        </p:sp>
        <p:sp>
          <p:nvSpPr>
            <p:cNvPr id="39" name="Oval 38">
              <a:extLst>
                <a:ext uri="{FF2B5EF4-FFF2-40B4-BE49-F238E27FC236}">
                  <a16:creationId xmlns:a16="http://schemas.microsoft.com/office/drawing/2014/main" id="{6D6A0C86-DEDE-4560-912E-680331439566}"/>
                </a:ext>
              </a:extLst>
            </p:cNvPr>
            <p:cNvSpPr/>
            <p:nvPr/>
          </p:nvSpPr>
          <p:spPr>
            <a:xfrm>
              <a:off x="3054417" y="5120258"/>
              <a:ext cx="2286000" cy="9069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Binaries </a:t>
              </a:r>
            </a:p>
          </p:txBody>
        </p:sp>
        <p:cxnSp>
          <p:nvCxnSpPr>
            <p:cNvPr id="40" name="Straight Arrow Connector 39">
              <a:extLst>
                <a:ext uri="{FF2B5EF4-FFF2-40B4-BE49-F238E27FC236}">
                  <a16:creationId xmlns:a16="http://schemas.microsoft.com/office/drawing/2014/main" id="{1B155F11-373E-4737-A5DE-4A2223DA5046}"/>
                </a:ext>
              </a:extLst>
            </p:cNvPr>
            <p:cNvCxnSpPr>
              <a:cxnSpLocks/>
              <a:stCxn id="38" idx="6"/>
              <a:endCxn id="32" idx="1"/>
            </p:cNvCxnSpPr>
            <p:nvPr/>
          </p:nvCxnSpPr>
          <p:spPr>
            <a:xfrm>
              <a:off x="5334000" y="4575715"/>
              <a:ext cx="1363218" cy="103708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1" name="Straight Arrow Connector 40">
              <a:extLst>
                <a:ext uri="{FF2B5EF4-FFF2-40B4-BE49-F238E27FC236}">
                  <a16:creationId xmlns:a16="http://schemas.microsoft.com/office/drawing/2014/main" id="{0B93B939-C774-46A1-8A36-A0541C48FEDC}"/>
                </a:ext>
              </a:extLst>
            </p:cNvPr>
            <p:cNvCxnSpPr>
              <a:cxnSpLocks/>
              <a:endCxn id="32" idx="1"/>
            </p:cNvCxnSpPr>
            <p:nvPr/>
          </p:nvCxnSpPr>
          <p:spPr>
            <a:xfrm>
              <a:off x="5340417" y="5612797"/>
              <a:ext cx="1356801"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cxnSp>
        <p:nvCxnSpPr>
          <p:cNvPr id="44" name="Straight Arrow Connector 43">
            <a:extLst>
              <a:ext uri="{FF2B5EF4-FFF2-40B4-BE49-F238E27FC236}">
                <a16:creationId xmlns:a16="http://schemas.microsoft.com/office/drawing/2014/main" id="{1C3FF9A9-1FE7-41FE-8C71-9EABA27462BD}"/>
              </a:ext>
            </a:extLst>
          </p:cNvPr>
          <p:cNvCxnSpPr>
            <a:cxnSpLocks/>
            <a:stCxn id="24" idx="2"/>
          </p:cNvCxnSpPr>
          <p:nvPr/>
        </p:nvCxnSpPr>
        <p:spPr>
          <a:xfrm>
            <a:off x="3109954" y="2826216"/>
            <a:ext cx="991353" cy="1144454"/>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46" name="Straight Arrow Connector 45">
            <a:extLst>
              <a:ext uri="{FF2B5EF4-FFF2-40B4-BE49-F238E27FC236}">
                <a16:creationId xmlns:a16="http://schemas.microsoft.com/office/drawing/2014/main" id="{AB8AF05A-9387-44E4-BA83-4AFAEED90BEC}"/>
              </a:ext>
            </a:extLst>
          </p:cNvPr>
          <p:cNvCxnSpPr>
            <a:cxnSpLocks/>
            <a:stCxn id="24" idx="2"/>
          </p:cNvCxnSpPr>
          <p:nvPr/>
        </p:nvCxnSpPr>
        <p:spPr>
          <a:xfrm>
            <a:off x="3109953" y="2826216"/>
            <a:ext cx="428192" cy="1777366"/>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49" name="Rectangle 48">
            <a:extLst>
              <a:ext uri="{FF2B5EF4-FFF2-40B4-BE49-F238E27FC236}">
                <a16:creationId xmlns:a16="http://schemas.microsoft.com/office/drawing/2014/main" id="{B4FE8438-6AA8-478B-8B69-17194CDFD04A}"/>
              </a:ext>
            </a:extLst>
          </p:cNvPr>
          <p:cNvSpPr/>
          <p:nvPr/>
        </p:nvSpPr>
        <p:spPr>
          <a:xfrm>
            <a:off x="4459712" y="2061227"/>
            <a:ext cx="3028950" cy="3714748"/>
          </a:xfrm>
          <a:prstGeom prst="rect">
            <a:avLst/>
          </a:prstGeom>
          <a:effectLst>
            <a:softEdge rad="635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a:extLst>
              <a:ext uri="{FF2B5EF4-FFF2-40B4-BE49-F238E27FC236}">
                <a16:creationId xmlns:a16="http://schemas.microsoft.com/office/drawing/2014/main" id="{E5D43E7C-2D2E-4316-8AE2-F767F028F630}"/>
              </a:ext>
            </a:extLst>
          </p:cNvPr>
          <p:cNvSpPr/>
          <p:nvPr/>
        </p:nvSpPr>
        <p:spPr>
          <a:xfrm>
            <a:off x="2062084" y="1709052"/>
            <a:ext cx="2755907" cy="42085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B41372E-528F-4C22-9639-37515C3479C1}"/>
              </a:ext>
            </a:extLst>
          </p:cNvPr>
          <p:cNvSpPr/>
          <p:nvPr/>
        </p:nvSpPr>
        <p:spPr>
          <a:xfrm>
            <a:off x="2099194" y="1752601"/>
            <a:ext cx="2512013" cy="5299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Image</a:t>
            </a:r>
          </a:p>
        </p:txBody>
      </p:sp>
    </p:spTree>
    <p:extLst>
      <p:ext uri="{BB962C8B-B14F-4D97-AF65-F5344CB8AC3E}">
        <p14:creationId xmlns:p14="http://schemas.microsoft.com/office/powerpoint/2010/main" val="120848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up)">
                                      <p:cBhvr>
                                        <p:cTn id="7" dur="500"/>
                                        <p:tgtEl>
                                          <p:spTgt spid="4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wipe(up)">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heel(1)">
                                      <p:cBhvr>
                                        <p:cTn id="17" dur="2000"/>
                                        <p:tgtEl>
                                          <p:spTgt spid="4"/>
                                        </p:tgtEl>
                                      </p:cBhvr>
                                    </p:animEffect>
                                  </p:childTnLst>
                                </p:cTn>
                              </p:par>
                              <p:par>
                                <p:cTn id="18" presetID="21" presetClass="entr" presetSubtype="1"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heel(1)">
                                      <p:cBhvr>
                                        <p:cTn id="20" dur="20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3286C6-797F-4812-AB7E-B05B368F5E33}"/>
              </a:ext>
            </a:extLst>
          </p:cNvPr>
          <p:cNvSpPr/>
          <p:nvPr/>
        </p:nvSpPr>
        <p:spPr>
          <a:xfrm>
            <a:off x="762000" y="304800"/>
            <a:ext cx="8534400" cy="601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350" dirty="0"/>
              <a:t>Physical server (VM)</a:t>
            </a:r>
          </a:p>
        </p:txBody>
      </p:sp>
      <p:sp>
        <p:nvSpPr>
          <p:cNvPr id="3" name="Rectangle 2">
            <a:extLst>
              <a:ext uri="{FF2B5EF4-FFF2-40B4-BE49-F238E27FC236}">
                <a16:creationId xmlns:a16="http://schemas.microsoft.com/office/drawing/2014/main" id="{F3FC4CFD-FD70-421A-AB17-14ED352251F9}"/>
              </a:ext>
            </a:extLst>
          </p:cNvPr>
          <p:cNvSpPr/>
          <p:nvPr/>
        </p:nvSpPr>
        <p:spPr>
          <a:xfrm>
            <a:off x="762000" y="4854310"/>
            <a:ext cx="8534400" cy="85958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dirty="0"/>
          </a:p>
          <a:p>
            <a:pPr algn="ctr"/>
            <a:r>
              <a:rPr lang="en-US" sz="1350" dirty="0"/>
              <a:t>Host Operating system    </a:t>
            </a:r>
          </a:p>
          <a:p>
            <a:pPr algn="ctr"/>
            <a:endParaRPr lang="en-US" sz="1350" dirty="0"/>
          </a:p>
        </p:txBody>
      </p:sp>
      <p:sp>
        <p:nvSpPr>
          <p:cNvPr id="4" name="Rectangle 3">
            <a:extLst>
              <a:ext uri="{FF2B5EF4-FFF2-40B4-BE49-F238E27FC236}">
                <a16:creationId xmlns:a16="http://schemas.microsoft.com/office/drawing/2014/main" id="{7A6B30D3-8E94-4F10-824D-07A493E4DF51}"/>
              </a:ext>
            </a:extLst>
          </p:cNvPr>
          <p:cNvSpPr/>
          <p:nvPr/>
        </p:nvSpPr>
        <p:spPr>
          <a:xfrm>
            <a:off x="757852" y="2157047"/>
            <a:ext cx="1365915"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12" name="Rectangle 11">
            <a:extLst>
              <a:ext uri="{FF2B5EF4-FFF2-40B4-BE49-F238E27FC236}">
                <a16:creationId xmlns:a16="http://schemas.microsoft.com/office/drawing/2014/main" id="{ADFABAFF-9A95-493E-B839-FEAACB83C200}"/>
              </a:ext>
            </a:extLst>
          </p:cNvPr>
          <p:cNvSpPr/>
          <p:nvPr/>
        </p:nvSpPr>
        <p:spPr>
          <a:xfrm>
            <a:off x="762000" y="3361005"/>
            <a:ext cx="1347417" cy="1018738"/>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Node JS</a:t>
            </a:r>
          </a:p>
        </p:txBody>
      </p:sp>
      <p:sp>
        <p:nvSpPr>
          <p:cNvPr id="21" name="Rectangle 20">
            <a:extLst>
              <a:ext uri="{FF2B5EF4-FFF2-40B4-BE49-F238E27FC236}">
                <a16:creationId xmlns:a16="http://schemas.microsoft.com/office/drawing/2014/main" id="{6CEC998B-4590-4495-96E1-2459533CE4DF}"/>
              </a:ext>
            </a:extLst>
          </p:cNvPr>
          <p:cNvSpPr/>
          <p:nvPr/>
        </p:nvSpPr>
        <p:spPr>
          <a:xfrm>
            <a:off x="762000" y="4379745"/>
            <a:ext cx="8534400" cy="47456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350" dirty="0"/>
          </a:p>
          <a:p>
            <a:pPr algn="ctr"/>
            <a:r>
              <a:rPr lang="en-US" sz="1350" dirty="0"/>
              <a:t>Container Engine(Docker)</a:t>
            </a:r>
          </a:p>
          <a:p>
            <a:pPr algn="ctr"/>
            <a:endParaRPr lang="en-US" sz="1350" dirty="0"/>
          </a:p>
        </p:txBody>
      </p:sp>
      <p:sp>
        <p:nvSpPr>
          <p:cNvPr id="22" name="Rectangle 21">
            <a:extLst>
              <a:ext uri="{FF2B5EF4-FFF2-40B4-BE49-F238E27FC236}">
                <a16:creationId xmlns:a16="http://schemas.microsoft.com/office/drawing/2014/main" id="{A11C008C-E62D-4BAD-8D61-1765FE8EF81F}"/>
              </a:ext>
            </a:extLst>
          </p:cNvPr>
          <p:cNvSpPr/>
          <p:nvPr/>
        </p:nvSpPr>
        <p:spPr>
          <a:xfrm>
            <a:off x="2109877" y="2157047"/>
            <a:ext cx="1367652"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23" name="Rectangle 22">
            <a:extLst>
              <a:ext uri="{FF2B5EF4-FFF2-40B4-BE49-F238E27FC236}">
                <a16:creationId xmlns:a16="http://schemas.microsoft.com/office/drawing/2014/main" id="{1D4AB713-7BFD-447A-9F9E-00AB5C9A7A5D}"/>
              </a:ext>
            </a:extLst>
          </p:cNvPr>
          <p:cNvSpPr/>
          <p:nvPr/>
        </p:nvSpPr>
        <p:spPr>
          <a:xfrm>
            <a:off x="2115763" y="3361007"/>
            <a:ext cx="1381333" cy="1018736"/>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NGINX</a:t>
            </a:r>
          </a:p>
        </p:txBody>
      </p:sp>
      <p:sp>
        <p:nvSpPr>
          <p:cNvPr id="24" name="Rectangle 23">
            <a:extLst>
              <a:ext uri="{FF2B5EF4-FFF2-40B4-BE49-F238E27FC236}">
                <a16:creationId xmlns:a16="http://schemas.microsoft.com/office/drawing/2014/main" id="{07A8EF08-5019-4947-95E8-DA5FAF6F996A}"/>
              </a:ext>
            </a:extLst>
          </p:cNvPr>
          <p:cNvSpPr/>
          <p:nvPr/>
        </p:nvSpPr>
        <p:spPr>
          <a:xfrm>
            <a:off x="3489093" y="2157047"/>
            <a:ext cx="1342200"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25" name="Rectangle 24">
            <a:extLst>
              <a:ext uri="{FF2B5EF4-FFF2-40B4-BE49-F238E27FC236}">
                <a16:creationId xmlns:a16="http://schemas.microsoft.com/office/drawing/2014/main" id="{457F9FB6-60E9-404A-A50C-36E005BAADE2}"/>
              </a:ext>
            </a:extLst>
          </p:cNvPr>
          <p:cNvSpPr/>
          <p:nvPr/>
        </p:nvSpPr>
        <p:spPr>
          <a:xfrm>
            <a:off x="3469527" y="3361007"/>
            <a:ext cx="1361767" cy="1018736"/>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Apache</a:t>
            </a:r>
          </a:p>
        </p:txBody>
      </p:sp>
      <p:sp>
        <p:nvSpPr>
          <p:cNvPr id="26" name="Rectangle 25">
            <a:extLst>
              <a:ext uri="{FF2B5EF4-FFF2-40B4-BE49-F238E27FC236}">
                <a16:creationId xmlns:a16="http://schemas.microsoft.com/office/drawing/2014/main" id="{7F3F39B5-D7B1-43CD-B6DC-36C6F1699FF0}"/>
              </a:ext>
            </a:extLst>
          </p:cNvPr>
          <p:cNvSpPr/>
          <p:nvPr/>
        </p:nvSpPr>
        <p:spPr>
          <a:xfrm>
            <a:off x="5190638" y="2157047"/>
            <a:ext cx="1342200"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27" name="Rectangle 26">
            <a:extLst>
              <a:ext uri="{FF2B5EF4-FFF2-40B4-BE49-F238E27FC236}">
                <a16:creationId xmlns:a16="http://schemas.microsoft.com/office/drawing/2014/main" id="{A38A24A9-EF76-4743-95CE-57D1E8C18B1F}"/>
              </a:ext>
            </a:extLst>
          </p:cNvPr>
          <p:cNvSpPr/>
          <p:nvPr/>
        </p:nvSpPr>
        <p:spPr>
          <a:xfrm>
            <a:off x="5187701" y="3351726"/>
            <a:ext cx="1352552" cy="1018943"/>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App 1</a:t>
            </a:r>
          </a:p>
        </p:txBody>
      </p:sp>
      <p:sp>
        <p:nvSpPr>
          <p:cNvPr id="28" name="Rectangle 27">
            <a:extLst>
              <a:ext uri="{FF2B5EF4-FFF2-40B4-BE49-F238E27FC236}">
                <a16:creationId xmlns:a16="http://schemas.microsoft.com/office/drawing/2014/main" id="{0EEA9A59-1B8A-44CD-90DA-5A6403AD0118}"/>
              </a:ext>
            </a:extLst>
          </p:cNvPr>
          <p:cNvSpPr/>
          <p:nvPr/>
        </p:nvSpPr>
        <p:spPr>
          <a:xfrm>
            <a:off x="6552852" y="2170694"/>
            <a:ext cx="1342200"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29" name="Rectangle 28">
            <a:extLst>
              <a:ext uri="{FF2B5EF4-FFF2-40B4-BE49-F238E27FC236}">
                <a16:creationId xmlns:a16="http://schemas.microsoft.com/office/drawing/2014/main" id="{F2408378-49A7-4839-A5BC-7CE5ABB0BA44}"/>
              </a:ext>
            </a:extLst>
          </p:cNvPr>
          <p:cNvSpPr/>
          <p:nvPr/>
        </p:nvSpPr>
        <p:spPr>
          <a:xfrm>
            <a:off x="6531046" y="3363190"/>
            <a:ext cx="1374368" cy="1018736"/>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App 2</a:t>
            </a:r>
          </a:p>
        </p:txBody>
      </p:sp>
      <p:sp>
        <p:nvSpPr>
          <p:cNvPr id="30" name="Rectangle 29">
            <a:extLst>
              <a:ext uri="{FF2B5EF4-FFF2-40B4-BE49-F238E27FC236}">
                <a16:creationId xmlns:a16="http://schemas.microsoft.com/office/drawing/2014/main" id="{5408901D-6559-42A3-91FD-7F928045CFFD}"/>
              </a:ext>
            </a:extLst>
          </p:cNvPr>
          <p:cNvSpPr/>
          <p:nvPr/>
        </p:nvSpPr>
        <p:spPr>
          <a:xfrm>
            <a:off x="7914621" y="2170694"/>
            <a:ext cx="1401792" cy="2222696"/>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r>
              <a:rPr lang="en-US" sz="1350" dirty="0"/>
              <a:t>Container</a:t>
            </a:r>
          </a:p>
        </p:txBody>
      </p:sp>
      <p:sp>
        <p:nvSpPr>
          <p:cNvPr id="31" name="Rectangle 30">
            <a:extLst>
              <a:ext uri="{FF2B5EF4-FFF2-40B4-BE49-F238E27FC236}">
                <a16:creationId xmlns:a16="http://schemas.microsoft.com/office/drawing/2014/main" id="{AE001C96-8108-4CFF-92E6-363752C320BD}"/>
              </a:ext>
            </a:extLst>
          </p:cNvPr>
          <p:cNvSpPr/>
          <p:nvPr/>
        </p:nvSpPr>
        <p:spPr>
          <a:xfrm>
            <a:off x="7912840" y="3359150"/>
            <a:ext cx="1402609" cy="1031850"/>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350" dirty="0"/>
              <a:t>App 3</a:t>
            </a:r>
          </a:p>
        </p:txBody>
      </p:sp>
      <p:sp>
        <p:nvSpPr>
          <p:cNvPr id="8" name="Rectangle 7">
            <a:extLst>
              <a:ext uri="{FF2B5EF4-FFF2-40B4-BE49-F238E27FC236}">
                <a16:creationId xmlns:a16="http://schemas.microsoft.com/office/drawing/2014/main" id="{50242A1C-0888-4AAA-9E9A-FBFF3DD1903A}"/>
              </a:ext>
            </a:extLst>
          </p:cNvPr>
          <p:cNvSpPr/>
          <p:nvPr/>
        </p:nvSpPr>
        <p:spPr>
          <a:xfrm>
            <a:off x="6350000" y="5015949"/>
            <a:ext cx="2743200" cy="5814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Container Data</a:t>
            </a:r>
          </a:p>
        </p:txBody>
      </p:sp>
      <p:sp>
        <p:nvSpPr>
          <p:cNvPr id="6" name="Rectangle 5">
            <a:extLst>
              <a:ext uri="{FF2B5EF4-FFF2-40B4-BE49-F238E27FC236}">
                <a16:creationId xmlns:a16="http://schemas.microsoft.com/office/drawing/2014/main" id="{ADEAB190-A404-42D1-88FA-E5CBE01576FC}"/>
              </a:ext>
            </a:extLst>
          </p:cNvPr>
          <p:cNvSpPr/>
          <p:nvPr/>
        </p:nvSpPr>
        <p:spPr>
          <a:xfrm>
            <a:off x="751697" y="2770632"/>
            <a:ext cx="1353244" cy="58130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sp>
        <p:nvSpPr>
          <p:cNvPr id="20" name="Rectangle 19">
            <a:extLst>
              <a:ext uri="{FF2B5EF4-FFF2-40B4-BE49-F238E27FC236}">
                <a16:creationId xmlns:a16="http://schemas.microsoft.com/office/drawing/2014/main" id="{AD9DF3D5-5C1F-4786-8683-304D5A81ACAC}"/>
              </a:ext>
            </a:extLst>
          </p:cNvPr>
          <p:cNvSpPr/>
          <p:nvPr/>
        </p:nvSpPr>
        <p:spPr>
          <a:xfrm>
            <a:off x="2119068" y="2770634"/>
            <a:ext cx="1365877" cy="6016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sp>
        <p:nvSpPr>
          <p:cNvPr id="32" name="Rectangle 31">
            <a:extLst>
              <a:ext uri="{FF2B5EF4-FFF2-40B4-BE49-F238E27FC236}">
                <a16:creationId xmlns:a16="http://schemas.microsoft.com/office/drawing/2014/main" id="{141D5C67-B0AB-4CE3-9156-E5BA5C54427F}"/>
              </a:ext>
            </a:extLst>
          </p:cNvPr>
          <p:cNvSpPr/>
          <p:nvPr/>
        </p:nvSpPr>
        <p:spPr>
          <a:xfrm>
            <a:off x="3491199" y="2770632"/>
            <a:ext cx="1350398" cy="6016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sp>
        <p:nvSpPr>
          <p:cNvPr id="33" name="Rectangle 32">
            <a:extLst>
              <a:ext uri="{FF2B5EF4-FFF2-40B4-BE49-F238E27FC236}">
                <a16:creationId xmlns:a16="http://schemas.microsoft.com/office/drawing/2014/main" id="{715B7520-DE12-4678-8ED8-4A35E44DCF15}"/>
              </a:ext>
            </a:extLst>
          </p:cNvPr>
          <p:cNvSpPr/>
          <p:nvPr/>
        </p:nvSpPr>
        <p:spPr>
          <a:xfrm>
            <a:off x="5184383" y="2741229"/>
            <a:ext cx="1343979" cy="5869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sp>
        <p:nvSpPr>
          <p:cNvPr id="34" name="Rectangle 33">
            <a:extLst>
              <a:ext uri="{FF2B5EF4-FFF2-40B4-BE49-F238E27FC236}">
                <a16:creationId xmlns:a16="http://schemas.microsoft.com/office/drawing/2014/main" id="{A77F7C07-DDFB-467A-8E0C-EC51D96971EB}"/>
              </a:ext>
            </a:extLst>
          </p:cNvPr>
          <p:cNvSpPr/>
          <p:nvPr/>
        </p:nvSpPr>
        <p:spPr>
          <a:xfrm>
            <a:off x="6542490" y="2746859"/>
            <a:ext cx="1365877" cy="6016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sp>
        <p:nvSpPr>
          <p:cNvPr id="35" name="Rectangle 34">
            <a:extLst>
              <a:ext uri="{FF2B5EF4-FFF2-40B4-BE49-F238E27FC236}">
                <a16:creationId xmlns:a16="http://schemas.microsoft.com/office/drawing/2014/main" id="{FA78A411-0947-43BF-8974-166A47C37EB5}"/>
              </a:ext>
            </a:extLst>
          </p:cNvPr>
          <p:cNvSpPr/>
          <p:nvPr/>
        </p:nvSpPr>
        <p:spPr>
          <a:xfrm>
            <a:off x="7914621" y="2746857"/>
            <a:ext cx="1378842" cy="6016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0" dirty="0"/>
              <a:t>writeable layer</a:t>
            </a:r>
            <a:endParaRPr lang="en-US" dirty="0"/>
          </a:p>
        </p:txBody>
      </p:sp>
      <p:cxnSp>
        <p:nvCxnSpPr>
          <p:cNvPr id="9" name="Straight Arrow Connector 8">
            <a:extLst>
              <a:ext uri="{FF2B5EF4-FFF2-40B4-BE49-F238E27FC236}">
                <a16:creationId xmlns:a16="http://schemas.microsoft.com/office/drawing/2014/main" id="{2DA02066-6538-4A19-9E7F-5E491996CF03}"/>
              </a:ext>
            </a:extLst>
          </p:cNvPr>
          <p:cNvCxnSpPr>
            <a:cxnSpLocks/>
          </p:cNvCxnSpPr>
          <p:nvPr/>
        </p:nvCxnSpPr>
        <p:spPr>
          <a:xfrm>
            <a:off x="1905000" y="3276600"/>
            <a:ext cx="4925088" cy="171672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6" name="Straight Arrow Connector 35">
            <a:extLst>
              <a:ext uri="{FF2B5EF4-FFF2-40B4-BE49-F238E27FC236}">
                <a16:creationId xmlns:a16="http://schemas.microsoft.com/office/drawing/2014/main" id="{553A28A2-192F-44AF-9872-EE9338671CB8}"/>
              </a:ext>
            </a:extLst>
          </p:cNvPr>
          <p:cNvCxnSpPr>
            <a:cxnSpLocks/>
          </p:cNvCxnSpPr>
          <p:nvPr/>
        </p:nvCxnSpPr>
        <p:spPr>
          <a:xfrm>
            <a:off x="3247941" y="3129011"/>
            <a:ext cx="3632284" cy="18752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a:extLst>
              <a:ext uri="{FF2B5EF4-FFF2-40B4-BE49-F238E27FC236}">
                <a16:creationId xmlns:a16="http://schemas.microsoft.com/office/drawing/2014/main" id="{58E2A7AB-BDAB-45AE-A66C-41E64EFC71BD}"/>
              </a:ext>
            </a:extLst>
          </p:cNvPr>
          <p:cNvCxnSpPr>
            <a:cxnSpLocks/>
          </p:cNvCxnSpPr>
          <p:nvPr/>
        </p:nvCxnSpPr>
        <p:spPr>
          <a:xfrm>
            <a:off x="4601703" y="3228581"/>
            <a:ext cx="2296310" cy="178736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8" name="Straight Arrow Connector 37">
            <a:extLst>
              <a:ext uri="{FF2B5EF4-FFF2-40B4-BE49-F238E27FC236}">
                <a16:creationId xmlns:a16="http://schemas.microsoft.com/office/drawing/2014/main" id="{D9398EBA-749F-48C5-95D2-90A3E2277416}"/>
              </a:ext>
            </a:extLst>
          </p:cNvPr>
          <p:cNvCxnSpPr>
            <a:cxnSpLocks/>
          </p:cNvCxnSpPr>
          <p:nvPr/>
        </p:nvCxnSpPr>
        <p:spPr>
          <a:xfrm>
            <a:off x="6125942" y="3147763"/>
            <a:ext cx="746247" cy="190447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9" name="Straight Arrow Connector 38">
            <a:extLst>
              <a:ext uri="{FF2B5EF4-FFF2-40B4-BE49-F238E27FC236}">
                <a16:creationId xmlns:a16="http://schemas.microsoft.com/office/drawing/2014/main" id="{A0E3476A-2C6C-4594-BE22-E2BBED5EF9CD}"/>
              </a:ext>
            </a:extLst>
          </p:cNvPr>
          <p:cNvCxnSpPr>
            <a:cxnSpLocks/>
          </p:cNvCxnSpPr>
          <p:nvPr/>
        </p:nvCxnSpPr>
        <p:spPr>
          <a:xfrm flipH="1">
            <a:off x="6872189" y="3172933"/>
            <a:ext cx="772459" cy="18793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a:extLst>
              <a:ext uri="{FF2B5EF4-FFF2-40B4-BE49-F238E27FC236}">
                <a16:creationId xmlns:a16="http://schemas.microsoft.com/office/drawing/2014/main" id="{BECE7C85-EF64-4C5E-83BA-8CF2DE79C974}"/>
              </a:ext>
            </a:extLst>
          </p:cNvPr>
          <p:cNvCxnSpPr>
            <a:cxnSpLocks/>
          </p:cNvCxnSpPr>
          <p:nvPr/>
        </p:nvCxnSpPr>
        <p:spPr>
          <a:xfrm flipH="1">
            <a:off x="6833025" y="3114675"/>
            <a:ext cx="2150975" cy="190127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56447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down)">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up)">
                                      <p:cBhvr>
                                        <p:cTn id="25" dur="500"/>
                                        <p:tgtEl>
                                          <p:spTgt spid="22"/>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up)">
                                      <p:cBhvr>
                                        <p:cTn id="28" dur="500"/>
                                        <p:tgtEl>
                                          <p:spTgt spid="24"/>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up)">
                                      <p:cBhvr>
                                        <p:cTn id="31" dur="500"/>
                                        <p:tgtEl>
                                          <p:spTgt spid="26"/>
                                        </p:tgtEl>
                                      </p:cBhvr>
                                    </p:animEffect>
                                  </p:childTnLst>
                                </p:cTn>
                              </p:par>
                              <p:par>
                                <p:cTn id="32" presetID="22" presetClass="entr" presetSubtype="1"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wipe(up)">
                                      <p:cBhvr>
                                        <p:cTn id="34" dur="500"/>
                                        <p:tgtEl>
                                          <p:spTgt spid="28"/>
                                        </p:tgtEl>
                                      </p:cBhvr>
                                    </p:animEffect>
                                  </p:childTnLst>
                                </p:cTn>
                              </p:par>
                              <p:par>
                                <p:cTn id="35" presetID="22" presetClass="entr" presetSubtype="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wipe(up)">
                                      <p:cBhvr>
                                        <p:cTn id="37" dur="500"/>
                                        <p:tgtEl>
                                          <p:spTgt spid="30"/>
                                        </p:tgtEl>
                                      </p:cBhvr>
                                    </p:animEffect>
                                  </p:childTnLst>
                                </p:cTn>
                              </p:par>
                              <p:par>
                                <p:cTn id="38" presetID="1" presetClass="entr" presetSubtype="0"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childTnLst>
                                </p:cTn>
                              </p:par>
                              <p:par>
                                <p:cTn id="40" presetID="1"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childTnLst>
                                </p:cTn>
                              </p:par>
                              <p:par>
                                <p:cTn id="42" presetID="1" presetClass="entr" presetSubtype="0"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childTnLst>
                                </p:cTn>
                              </p:par>
                              <p:par>
                                <p:cTn id="44" presetID="1" presetClass="entr" presetSubtype="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childTnLst>
                                </p:cTn>
                              </p:par>
                              <p:par>
                                <p:cTn id="46" presetID="1"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childTnLst>
                                </p:cTn>
                              </p:par>
                              <p:par>
                                <p:cTn id="48" presetID="1" presetClass="entr" presetSubtype="0" fill="hold" grpId="0" nodeType="withEffect">
                                  <p:stCondLst>
                                    <p:cond delay="0"/>
                                  </p:stCondLst>
                                  <p:childTnLst>
                                    <p:set>
                                      <p:cBhvr>
                                        <p:cTn id="49" dur="1" fill="hold">
                                          <p:stCondLst>
                                            <p:cond delay="0"/>
                                          </p:stCondLst>
                                        </p:cTn>
                                        <p:tgtEl>
                                          <p:spTgt spid="31"/>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wipe(down)">
                                      <p:cBhvr>
                                        <p:cTn id="54" dur="500"/>
                                        <p:tgtEl>
                                          <p:spTgt spid="6"/>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down)">
                                      <p:cBhvr>
                                        <p:cTn id="57" dur="500"/>
                                        <p:tgtEl>
                                          <p:spTgt spid="20"/>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down)">
                                      <p:cBhvr>
                                        <p:cTn id="60" dur="500"/>
                                        <p:tgtEl>
                                          <p:spTgt spid="32"/>
                                        </p:tgtEl>
                                      </p:cBhvr>
                                    </p:animEffect>
                                  </p:childTnLst>
                                </p:cTn>
                              </p:par>
                              <p:par>
                                <p:cTn id="61" presetID="22" presetClass="entr" presetSubtype="4"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down)">
                                      <p:cBhvr>
                                        <p:cTn id="63" dur="500"/>
                                        <p:tgtEl>
                                          <p:spTgt spid="33"/>
                                        </p:tgtEl>
                                      </p:cBhvr>
                                    </p:animEffect>
                                  </p:childTnLst>
                                </p:cTn>
                              </p:par>
                              <p:par>
                                <p:cTn id="64" presetID="22" presetClass="entr" presetSubtype="4" fill="hold" grpId="0" nodeType="withEffect">
                                  <p:stCondLst>
                                    <p:cond delay="0"/>
                                  </p:stCondLst>
                                  <p:childTnLst>
                                    <p:set>
                                      <p:cBhvr>
                                        <p:cTn id="65" dur="1" fill="hold">
                                          <p:stCondLst>
                                            <p:cond delay="0"/>
                                          </p:stCondLst>
                                        </p:cTn>
                                        <p:tgtEl>
                                          <p:spTgt spid="34"/>
                                        </p:tgtEl>
                                        <p:attrNameLst>
                                          <p:attrName>style.visibility</p:attrName>
                                        </p:attrNameLst>
                                      </p:cBhvr>
                                      <p:to>
                                        <p:strVal val="visible"/>
                                      </p:to>
                                    </p:set>
                                    <p:animEffect transition="in" filter="wipe(down)">
                                      <p:cBhvr>
                                        <p:cTn id="66" dur="500"/>
                                        <p:tgtEl>
                                          <p:spTgt spid="34"/>
                                        </p:tgtEl>
                                      </p:cBhvr>
                                    </p:animEffect>
                                  </p:childTnLst>
                                </p:cTn>
                              </p:par>
                              <p:par>
                                <p:cTn id="67" presetID="22" presetClass="entr" presetSubtype="4"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wipe(down)">
                                      <p:cBhvr>
                                        <p:cTn id="69" dur="500"/>
                                        <p:tgtEl>
                                          <p:spTgt spid="35"/>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9" fill="hold" grpId="0" nodeType="click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additive="base">
                                        <p:cTn id="74" dur="500" fill="hold"/>
                                        <p:tgtEl>
                                          <p:spTgt spid="8"/>
                                        </p:tgtEl>
                                        <p:attrNameLst>
                                          <p:attrName>ppt_x</p:attrName>
                                        </p:attrNameLst>
                                      </p:cBhvr>
                                      <p:tavLst>
                                        <p:tav tm="0">
                                          <p:val>
                                            <p:strVal val="0-#ppt_w/2"/>
                                          </p:val>
                                        </p:tav>
                                        <p:tav tm="100000">
                                          <p:val>
                                            <p:strVal val="#ppt_x"/>
                                          </p:val>
                                        </p:tav>
                                      </p:tavLst>
                                    </p:anim>
                                    <p:anim calcmode="lin" valueType="num">
                                      <p:cBhvr additive="base">
                                        <p:cTn id="75"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2" presetClass="entr" presetSubtype="1" fill="hold" nodeType="clickEffect">
                                  <p:stCondLst>
                                    <p:cond delay="0"/>
                                  </p:stCondLst>
                                  <p:childTnLst>
                                    <p:set>
                                      <p:cBhvr>
                                        <p:cTn id="79" dur="1" fill="hold">
                                          <p:stCondLst>
                                            <p:cond delay="0"/>
                                          </p:stCondLst>
                                        </p:cTn>
                                        <p:tgtEl>
                                          <p:spTgt spid="9"/>
                                        </p:tgtEl>
                                        <p:attrNameLst>
                                          <p:attrName>style.visibility</p:attrName>
                                        </p:attrNameLst>
                                      </p:cBhvr>
                                      <p:to>
                                        <p:strVal val="visible"/>
                                      </p:to>
                                    </p:set>
                                    <p:animEffect transition="in" filter="wipe(up)">
                                      <p:cBhvr>
                                        <p:cTn id="80" dur="500"/>
                                        <p:tgtEl>
                                          <p:spTgt spid="9"/>
                                        </p:tgtEl>
                                      </p:cBhvr>
                                    </p:animEffect>
                                  </p:childTnLst>
                                </p:cTn>
                              </p:par>
                              <p:par>
                                <p:cTn id="81" presetID="22" presetClass="entr" presetSubtype="1" fill="hold" nodeType="withEffect">
                                  <p:stCondLst>
                                    <p:cond delay="0"/>
                                  </p:stCondLst>
                                  <p:childTnLst>
                                    <p:set>
                                      <p:cBhvr>
                                        <p:cTn id="82" dur="1" fill="hold">
                                          <p:stCondLst>
                                            <p:cond delay="0"/>
                                          </p:stCondLst>
                                        </p:cTn>
                                        <p:tgtEl>
                                          <p:spTgt spid="36"/>
                                        </p:tgtEl>
                                        <p:attrNameLst>
                                          <p:attrName>style.visibility</p:attrName>
                                        </p:attrNameLst>
                                      </p:cBhvr>
                                      <p:to>
                                        <p:strVal val="visible"/>
                                      </p:to>
                                    </p:set>
                                    <p:animEffect transition="in" filter="wipe(up)">
                                      <p:cBhvr>
                                        <p:cTn id="83" dur="500"/>
                                        <p:tgtEl>
                                          <p:spTgt spid="36"/>
                                        </p:tgtEl>
                                      </p:cBhvr>
                                    </p:animEffect>
                                  </p:childTnLst>
                                </p:cTn>
                              </p:par>
                              <p:par>
                                <p:cTn id="84" presetID="22" presetClass="entr" presetSubtype="1" fill="hold" nodeType="withEffect">
                                  <p:stCondLst>
                                    <p:cond delay="0"/>
                                  </p:stCondLst>
                                  <p:childTnLst>
                                    <p:set>
                                      <p:cBhvr>
                                        <p:cTn id="85" dur="1" fill="hold">
                                          <p:stCondLst>
                                            <p:cond delay="0"/>
                                          </p:stCondLst>
                                        </p:cTn>
                                        <p:tgtEl>
                                          <p:spTgt spid="37"/>
                                        </p:tgtEl>
                                        <p:attrNameLst>
                                          <p:attrName>style.visibility</p:attrName>
                                        </p:attrNameLst>
                                      </p:cBhvr>
                                      <p:to>
                                        <p:strVal val="visible"/>
                                      </p:to>
                                    </p:set>
                                    <p:animEffect transition="in" filter="wipe(up)">
                                      <p:cBhvr>
                                        <p:cTn id="86" dur="500"/>
                                        <p:tgtEl>
                                          <p:spTgt spid="37"/>
                                        </p:tgtEl>
                                      </p:cBhvr>
                                    </p:animEffect>
                                  </p:childTnLst>
                                </p:cTn>
                              </p:par>
                              <p:par>
                                <p:cTn id="87" presetID="22" presetClass="entr" presetSubtype="1" fill="hold" nodeType="withEffect">
                                  <p:stCondLst>
                                    <p:cond delay="0"/>
                                  </p:stCondLst>
                                  <p:childTnLst>
                                    <p:set>
                                      <p:cBhvr>
                                        <p:cTn id="88" dur="1" fill="hold">
                                          <p:stCondLst>
                                            <p:cond delay="0"/>
                                          </p:stCondLst>
                                        </p:cTn>
                                        <p:tgtEl>
                                          <p:spTgt spid="38"/>
                                        </p:tgtEl>
                                        <p:attrNameLst>
                                          <p:attrName>style.visibility</p:attrName>
                                        </p:attrNameLst>
                                      </p:cBhvr>
                                      <p:to>
                                        <p:strVal val="visible"/>
                                      </p:to>
                                    </p:set>
                                    <p:animEffect transition="in" filter="wipe(up)">
                                      <p:cBhvr>
                                        <p:cTn id="89" dur="500"/>
                                        <p:tgtEl>
                                          <p:spTgt spid="38"/>
                                        </p:tgtEl>
                                      </p:cBhvr>
                                    </p:animEffect>
                                  </p:childTnLst>
                                </p:cTn>
                              </p:par>
                              <p:par>
                                <p:cTn id="90" presetID="22" presetClass="entr" presetSubtype="1" fill="hold" nodeType="withEffect">
                                  <p:stCondLst>
                                    <p:cond delay="0"/>
                                  </p:stCondLst>
                                  <p:childTnLst>
                                    <p:set>
                                      <p:cBhvr>
                                        <p:cTn id="91" dur="1" fill="hold">
                                          <p:stCondLst>
                                            <p:cond delay="0"/>
                                          </p:stCondLst>
                                        </p:cTn>
                                        <p:tgtEl>
                                          <p:spTgt spid="39"/>
                                        </p:tgtEl>
                                        <p:attrNameLst>
                                          <p:attrName>style.visibility</p:attrName>
                                        </p:attrNameLst>
                                      </p:cBhvr>
                                      <p:to>
                                        <p:strVal val="visible"/>
                                      </p:to>
                                    </p:set>
                                    <p:animEffect transition="in" filter="wipe(up)">
                                      <p:cBhvr>
                                        <p:cTn id="92" dur="500"/>
                                        <p:tgtEl>
                                          <p:spTgt spid="39"/>
                                        </p:tgtEl>
                                      </p:cBhvr>
                                    </p:animEffect>
                                  </p:childTnLst>
                                </p:cTn>
                              </p:par>
                              <p:par>
                                <p:cTn id="93" presetID="22" presetClass="entr" presetSubtype="1" fill="hold" nodeType="with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wipe(up)">
                                      <p:cBhvr>
                                        <p:cTn id="95"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12"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8" grpId="0" animBg="1"/>
      <p:bldP spid="6" grpId="0" animBg="1"/>
      <p:bldP spid="20" grpId="0" animBg="1"/>
      <p:bldP spid="32" grpId="0" animBg="1"/>
      <p:bldP spid="33" grpId="0" animBg="1"/>
      <p:bldP spid="34" grpId="0" animBg="1"/>
      <p:bldP spid="3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B1D08CF-A511-4408-A9AC-ED7AF3AED6A0}"/>
              </a:ext>
            </a:extLst>
          </p:cNvPr>
          <p:cNvSpPr/>
          <p:nvPr/>
        </p:nvSpPr>
        <p:spPr>
          <a:xfrm>
            <a:off x="1519084" y="381000"/>
            <a:ext cx="6177116" cy="5867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1350" dirty="0"/>
              <a:t>Physical server (VM)</a:t>
            </a:r>
          </a:p>
        </p:txBody>
      </p:sp>
      <p:grpSp>
        <p:nvGrpSpPr>
          <p:cNvPr id="9" name="Group 8">
            <a:extLst>
              <a:ext uri="{FF2B5EF4-FFF2-40B4-BE49-F238E27FC236}">
                <a16:creationId xmlns:a16="http://schemas.microsoft.com/office/drawing/2014/main" id="{0FED01FC-E1E5-41D9-8541-B5E464FB2059}"/>
              </a:ext>
            </a:extLst>
          </p:cNvPr>
          <p:cNvGrpSpPr/>
          <p:nvPr/>
        </p:nvGrpSpPr>
        <p:grpSpPr>
          <a:xfrm>
            <a:off x="1524000" y="1447799"/>
            <a:ext cx="6172200" cy="3962403"/>
            <a:chOff x="1524000" y="1447799"/>
            <a:chExt cx="6172200" cy="3962403"/>
          </a:xfrm>
        </p:grpSpPr>
        <p:sp>
          <p:nvSpPr>
            <p:cNvPr id="3" name="Rectangle 2">
              <a:extLst>
                <a:ext uri="{FF2B5EF4-FFF2-40B4-BE49-F238E27FC236}">
                  <a16:creationId xmlns:a16="http://schemas.microsoft.com/office/drawing/2014/main" id="{C4FD5526-1524-4819-8F7B-D3D39AFD2A2C}"/>
                </a:ext>
              </a:extLst>
            </p:cNvPr>
            <p:cNvSpPr/>
            <p:nvPr/>
          </p:nvSpPr>
          <p:spPr>
            <a:xfrm>
              <a:off x="1524000" y="4267201"/>
              <a:ext cx="6172200" cy="114300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350" dirty="0"/>
            </a:p>
            <a:p>
              <a:r>
                <a:rPr lang="en-US" sz="2400" dirty="0"/>
                <a:t>Host Operating system    </a:t>
              </a:r>
            </a:p>
            <a:p>
              <a:pPr algn="ctr"/>
              <a:endParaRPr lang="en-US" sz="1350" dirty="0"/>
            </a:p>
          </p:txBody>
        </p:sp>
        <p:sp>
          <p:nvSpPr>
            <p:cNvPr id="4" name="Rectangle 3">
              <a:extLst>
                <a:ext uri="{FF2B5EF4-FFF2-40B4-BE49-F238E27FC236}">
                  <a16:creationId xmlns:a16="http://schemas.microsoft.com/office/drawing/2014/main" id="{573C1AE5-32CC-4FE8-BD9A-4B2BAA2AD174}"/>
                </a:ext>
              </a:extLst>
            </p:cNvPr>
            <p:cNvSpPr/>
            <p:nvPr/>
          </p:nvSpPr>
          <p:spPr>
            <a:xfrm>
              <a:off x="1538675" y="1447799"/>
              <a:ext cx="1814125" cy="279712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t"/>
            <a:lstStyle/>
            <a:p>
              <a:pPr algn="ctr"/>
              <a:endParaRPr lang="en-US" sz="1350" dirty="0"/>
            </a:p>
            <a:p>
              <a:pPr algn="ctr"/>
              <a:endParaRPr lang="en-US" sz="1350" dirty="0"/>
            </a:p>
            <a:p>
              <a:pPr algn="ctr"/>
              <a:r>
                <a:rPr lang="en-US" sz="1350" dirty="0"/>
                <a:t>Container</a:t>
              </a:r>
            </a:p>
          </p:txBody>
        </p:sp>
        <p:sp>
          <p:nvSpPr>
            <p:cNvPr id="5" name="Rectangle 4">
              <a:extLst>
                <a:ext uri="{FF2B5EF4-FFF2-40B4-BE49-F238E27FC236}">
                  <a16:creationId xmlns:a16="http://schemas.microsoft.com/office/drawing/2014/main" id="{365349DF-A5F9-4BF9-8B97-13112DF045A3}"/>
                </a:ext>
              </a:extLst>
            </p:cNvPr>
            <p:cNvSpPr/>
            <p:nvPr/>
          </p:nvSpPr>
          <p:spPr>
            <a:xfrm>
              <a:off x="1524000" y="2890303"/>
              <a:ext cx="1828800" cy="1354624"/>
            </a:xfrm>
            <a:prstGeom prst="rect">
              <a:avLst/>
            </a:prstGeom>
            <a:ln>
              <a:solidFill>
                <a:schemeClr val="tx1"/>
              </a:solidFill>
            </a:ln>
          </p:spPr>
          <p:style>
            <a:lnRef idx="2">
              <a:schemeClr val="accent5"/>
            </a:lnRef>
            <a:fillRef idx="1">
              <a:schemeClr val="lt1"/>
            </a:fillRef>
            <a:effectRef idx="0">
              <a:schemeClr val="accent5"/>
            </a:effectRef>
            <a:fontRef idx="minor">
              <a:schemeClr val="dk1"/>
            </a:fontRef>
          </p:style>
          <p:txBody>
            <a:bodyPr rtlCol="0" anchor="t"/>
            <a:lstStyle/>
            <a:p>
              <a:pPr algn="ctr"/>
              <a:endParaRPr lang="en-US" sz="1350" dirty="0"/>
            </a:p>
            <a:p>
              <a:pPr algn="ctr"/>
              <a:r>
                <a:rPr lang="en-US" sz="1350" dirty="0"/>
                <a:t>Node JS</a:t>
              </a:r>
            </a:p>
          </p:txBody>
        </p:sp>
        <p:sp>
          <p:nvSpPr>
            <p:cNvPr id="6" name="Flowchart: Magnetic Disk 5">
              <a:extLst>
                <a:ext uri="{FF2B5EF4-FFF2-40B4-BE49-F238E27FC236}">
                  <a16:creationId xmlns:a16="http://schemas.microsoft.com/office/drawing/2014/main" id="{5E12EDDB-5CA8-4624-ACDA-B33CE4C4C9D2}"/>
                </a:ext>
              </a:extLst>
            </p:cNvPr>
            <p:cNvSpPr/>
            <p:nvPr/>
          </p:nvSpPr>
          <p:spPr>
            <a:xfrm>
              <a:off x="1687066" y="3581400"/>
              <a:ext cx="1373635" cy="53340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Storefile</a:t>
              </a:r>
              <a:r>
                <a:rPr lang="en-US" dirty="0"/>
                <a:t> A</a:t>
              </a:r>
            </a:p>
          </p:txBody>
        </p:sp>
        <p:sp>
          <p:nvSpPr>
            <p:cNvPr id="7" name="Flowchart: Magnetic Disk 6">
              <a:extLst>
                <a:ext uri="{FF2B5EF4-FFF2-40B4-BE49-F238E27FC236}">
                  <a16:creationId xmlns:a16="http://schemas.microsoft.com/office/drawing/2014/main" id="{1C950A97-8A22-4357-8446-E25E17DB0A0E}"/>
                </a:ext>
              </a:extLst>
            </p:cNvPr>
            <p:cNvSpPr/>
            <p:nvPr/>
          </p:nvSpPr>
          <p:spPr>
            <a:xfrm>
              <a:off x="5181600" y="4419600"/>
              <a:ext cx="1371601" cy="68580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Storefile</a:t>
              </a:r>
              <a:r>
                <a:rPr lang="en-US" dirty="0"/>
                <a:t> A</a:t>
              </a:r>
            </a:p>
          </p:txBody>
        </p:sp>
        <p:sp>
          <p:nvSpPr>
            <p:cNvPr id="8" name="Arrow: Up-Down 7">
              <a:extLst>
                <a:ext uri="{FF2B5EF4-FFF2-40B4-BE49-F238E27FC236}">
                  <a16:creationId xmlns:a16="http://schemas.microsoft.com/office/drawing/2014/main" id="{013F0852-7151-4A77-8A43-164024ACB66A}"/>
                </a:ext>
              </a:extLst>
            </p:cNvPr>
            <p:cNvSpPr/>
            <p:nvPr/>
          </p:nvSpPr>
          <p:spPr>
            <a:xfrm rot="17485749">
              <a:off x="3967734" y="3240871"/>
              <a:ext cx="304799" cy="231436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8489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67446-8BCA-4032-ABC3-21BFCEA5DAAE}"/>
              </a:ext>
            </a:extLst>
          </p:cNvPr>
          <p:cNvSpPr>
            <a:spLocks noGrp="1"/>
          </p:cNvSpPr>
          <p:nvPr>
            <p:ph type="title"/>
          </p:nvPr>
        </p:nvSpPr>
        <p:spPr/>
        <p:txBody>
          <a:bodyPr/>
          <a:lstStyle/>
          <a:p>
            <a:r>
              <a:rPr lang="en-US" dirty="0"/>
              <a:t>Type of store Files</a:t>
            </a:r>
          </a:p>
        </p:txBody>
      </p:sp>
      <p:sp>
        <p:nvSpPr>
          <p:cNvPr id="3" name="Content Placeholder 2">
            <a:extLst>
              <a:ext uri="{FF2B5EF4-FFF2-40B4-BE49-F238E27FC236}">
                <a16:creationId xmlns:a16="http://schemas.microsoft.com/office/drawing/2014/main" id="{A9E13D9F-98C3-4603-A075-FDC88AE9D30E}"/>
              </a:ext>
            </a:extLst>
          </p:cNvPr>
          <p:cNvSpPr>
            <a:spLocks noGrp="1"/>
          </p:cNvSpPr>
          <p:nvPr>
            <p:ph sz="half" idx="1"/>
          </p:nvPr>
        </p:nvSpPr>
        <p:spPr>
          <a:xfrm>
            <a:off x="685800" y="1600201"/>
            <a:ext cx="8763000" cy="4525963"/>
          </a:xfrm>
        </p:spPr>
        <p:txBody>
          <a:bodyPr>
            <a:normAutofit/>
          </a:bodyPr>
          <a:lstStyle/>
          <a:p>
            <a:pPr lvl="1">
              <a:buFont typeface="Wingdings" panose="05000000000000000000" pitchFamily="2" charset="2"/>
              <a:buChar char="Ø"/>
            </a:pPr>
            <a:r>
              <a:rPr lang="en-US" sz="4000" dirty="0"/>
              <a:t>Volumes</a:t>
            </a:r>
          </a:p>
          <a:p>
            <a:pPr marL="0" indent="0">
              <a:buNone/>
            </a:pPr>
            <a:endParaRPr lang="en-US" dirty="0"/>
          </a:p>
          <a:p>
            <a:pPr marL="0" indent="0">
              <a:buNone/>
            </a:pPr>
            <a:endParaRPr lang="en-US" dirty="0"/>
          </a:p>
          <a:p>
            <a:pPr lvl="1">
              <a:buFont typeface="Wingdings" panose="05000000000000000000" pitchFamily="2" charset="2"/>
              <a:buChar char="Ø"/>
            </a:pPr>
            <a:r>
              <a:rPr lang="en-US" sz="4000" dirty="0"/>
              <a:t>Bind</a:t>
            </a:r>
            <a:r>
              <a:rPr lang="en-US" dirty="0"/>
              <a:t> </a:t>
            </a:r>
            <a:r>
              <a:rPr lang="en-US" sz="4000" dirty="0"/>
              <a:t>Mounts</a:t>
            </a:r>
          </a:p>
          <a:p>
            <a:pPr marL="0" indent="0">
              <a:buNone/>
            </a:pPr>
            <a:endParaRPr lang="en-US" dirty="0"/>
          </a:p>
          <a:p>
            <a:pPr marL="0" indent="0">
              <a:buNone/>
            </a:pPr>
            <a:endParaRPr lang="en-US" dirty="0"/>
          </a:p>
          <a:p>
            <a:pPr lvl="1">
              <a:buFont typeface="Wingdings" panose="05000000000000000000" pitchFamily="2" charset="2"/>
              <a:buChar char="Ø"/>
            </a:pPr>
            <a:r>
              <a:rPr lang="en-US" sz="4000" dirty="0" err="1"/>
              <a:t>tmpfs</a:t>
            </a:r>
            <a:r>
              <a:rPr lang="en-US" dirty="0"/>
              <a:t> </a:t>
            </a:r>
          </a:p>
        </p:txBody>
      </p:sp>
    </p:spTree>
    <p:extLst>
      <p:ext uri="{BB962C8B-B14F-4D97-AF65-F5344CB8AC3E}">
        <p14:creationId xmlns:p14="http://schemas.microsoft.com/office/powerpoint/2010/main" val="496457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C65A379-7177-49A6-AA33-EA439ACEA529}"/>
              </a:ext>
            </a:extLst>
          </p:cNvPr>
          <p:cNvSpPr>
            <a:spLocks noGrp="1"/>
          </p:cNvSpPr>
          <p:nvPr>
            <p:ph type="title"/>
          </p:nvPr>
        </p:nvSpPr>
        <p:spPr>
          <a:xfrm>
            <a:off x="1866900" y="152400"/>
            <a:ext cx="8458200" cy="639762"/>
          </a:xfrm>
        </p:spPr>
        <p:txBody>
          <a:bodyPr>
            <a:normAutofit fontScale="90000"/>
          </a:bodyPr>
          <a:lstStyle/>
          <a:p>
            <a:r>
              <a:rPr lang="en-US" dirty="0"/>
              <a:t>Volumes</a:t>
            </a:r>
          </a:p>
        </p:txBody>
      </p:sp>
      <p:sp>
        <p:nvSpPr>
          <p:cNvPr id="7" name="TextBox 6">
            <a:extLst>
              <a:ext uri="{FF2B5EF4-FFF2-40B4-BE49-F238E27FC236}">
                <a16:creationId xmlns:a16="http://schemas.microsoft.com/office/drawing/2014/main" id="{D32F1687-B1FB-4479-B4AF-CA04D77B4F6F}"/>
              </a:ext>
            </a:extLst>
          </p:cNvPr>
          <p:cNvSpPr txBox="1"/>
          <p:nvPr/>
        </p:nvSpPr>
        <p:spPr>
          <a:xfrm>
            <a:off x="0" y="914401"/>
            <a:ext cx="9982200" cy="4832092"/>
          </a:xfrm>
          <a:prstGeom prst="rect">
            <a:avLst/>
          </a:prstGeom>
          <a:noFill/>
        </p:spPr>
        <p:txBody>
          <a:bodyPr wrap="square">
            <a:spAutoFit/>
          </a:bodyPr>
          <a:lstStyle/>
          <a:p>
            <a:pPr marL="457200" indent="-457200">
              <a:buFont typeface="Arial" panose="020B0604020202020204" pitchFamily="34" charset="0"/>
              <a:buChar char="•"/>
            </a:pPr>
            <a:r>
              <a:rPr lang="en-US" sz="2800" dirty="0"/>
              <a:t>Data is </a:t>
            </a:r>
            <a:r>
              <a:rPr lang="en-US" sz="2800" b="1" dirty="0"/>
              <a:t>stored in the Docker Host filesystem</a:t>
            </a:r>
            <a:r>
              <a:rPr lang="en-US" sz="2800" dirty="0"/>
              <a:t>, which is </a:t>
            </a:r>
            <a:r>
              <a:rPr lang="en-US" sz="2800" b="1" dirty="0"/>
              <a:t>managed by Docker</a:t>
            </a:r>
            <a:r>
              <a:rPr lang="en-US" sz="2800" dirty="0"/>
              <a:t>.  It means, Docker isolate the core functionality of the Host machine. </a:t>
            </a:r>
          </a:p>
          <a:p>
            <a:pPr marL="457200" indent="-457200">
              <a:buFont typeface="Arial" panose="020B0604020202020204" pitchFamily="34" charset="0"/>
              <a:buChar char="•"/>
            </a:pPr>
            <a:r>
              <a:rPr lang="en-US" sz="2800" dirty="0"/>
              <a:t>A new directory will be created within Docker’s  </a:t>
            </a:r>
          </a:p>
          <a:p>
            <a:r>
              <a:rPr lang="en-US" sz="2800" dirty="0"/>
              <a:t>      storage directory on the host machine. </a:t>
            </a:r>
          </a:p>
          <a:p>
            <a:pPr marL="457200" indent="-457200">
              <a:buFont typeface="Arial" panose="020B0604020202020204" pitchFamily="34" charset="0"/>
              <a:buChar char="•"/>
            </a:pPr>
            <a:r>
              <a:rPr lang="en-US" sz="2800" dirty="0"/>
              <a:t>Path in Linux (</a:t>
            </a:r>
            <a:r>
              <a:rPr lang="en-US" sz="2800" b="1" dirty="0"/>
              <a:t>/var/lib/docker/volumes/)</a:t>
            </a:r>
          </a:p>
          <a:p>
            <a:pPr marL="457200" indent="-457200">
              <a:buFont typeface="Arial" panose="020B0604020202020204" pitchFamily="34" charset="0"/>
              <a:buChar char="•"/>
            </a:pPr>
            <a:r>
              <a:rPr lang="en-US" sz="2800" dirty="0"/>
              <a:t>Non-Docker processes should not modify this </a:t>
            </a:r>
          </a:p>
          <a:p>
            <a:r>
              <a:rPr lang="en-US" sz="2800" dirty="0"/>
              <a:t>      part of the filesystem.</a:t>
            </a:r>
          </a:p>
          <a:p>
            <a:pPr marL="457200" indent="-457200">
              <a:buFont typeface="Arial" panose="020B0604020202020204" pitchFamily="34" charset="0"/>
              <a:buChar char="•"/>
            </a:pPr>
            <a:endParaRPr lang="en-US" sz="2800" dirty="0"/>
          </a:p>
          <a:p>
            <a:endParaRPr lang="en-US" sz="2800" dirty="0"/>
          </a:p>
          <a:p>
            <a:endParaRPr lang="en-US" sz="2800" dirty="0"/>
          </a:p>
        </p:txBody>
      </p:sp>
    </p:spTree>
    <p:extLst>
      <p:ext uri="{BB962C8B-B14F-4D97-AF65-F5344CB8AC3E}">
        <p14:creationId xmlns:p14="http://schemas.microsoft.com/office/powerpoint/2010/main" val="2606189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iterate type="lt">
                                    <p:tmPct val="10000"/>
                                  </p:iterate>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left)">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iterate type="lt">
                                    <p:tmPct val="10000"/>
                                  </p:iterate>
                                  <p:childTnLst>
                                    <p:set>
                                      <p:cBhvr>
                                        <p:cTn id="11" dur="1" fill="hold">
                                          <p:stCondLst>
                                            <p:cond delay="0"/>
                                          </p:stCondLst>
                                        </p:cTn>
                                        <p:tgtEl>
                                          <p:spTgt spid="7">
                                            <p:txEl>
                                              <p:pRg st="1" end="1"/>
                                            </p:txEl>
                                          </p:spTgt>
                                        </p:tgtEl>
                                        <p:attrNameLst>
                                          <p:attrName>style.visibility</p:attrName>
                                        </p:attrNameLst>
                                      </p:cBhvr>
                                      <p:to>
                                        <p:strVal val="visible"/>
                                      </p:to>
                                    </p:set>
                                    <p:animEffect transition="in" filter="wipe(left)">
                                      <p:cBhvr>
                                        <p:cTn id="12" dur="500"/>
                                        <p:tgtEl>
                                          <p:spTgt spid="7">
                                            <p:txEl>
                                              <p:pRg st="1" end="1"/>
                                            </p:txEl>
                                          </p:spTgt>
                                        </p:tgtEl>
                                      </p:cBhvr>
                                    </p:animEffect>
                                  </p:childTnLst>
                                </p:cTn>
                              </p:par>
                            </p:childTnLst>
                          </p:cTn>
                        </p:par>
                        <p:par>
                          <p:cTn id="13" fill="hold">
                            <p:stCondLst>
                              <p:cond delay="2450"/>
                            </p:stCondLst>
                            <p:childTnLst>
                              <p:par>
                                <p:cTn id="14" presetID="22" presetClass="entr" presetSubtype="8" fill="hold" nodeType="afterEffect">
                                  <p:stCondLst>
                                    <p:cond delay="0"/>
                                  </p:stCondLst>
                                  <p:iterate type="lt">
                                    <p:tmPct val="10000"/>
                                  </p:iterate>
                                  <p:childTnLst>
                                    <p:set>
                                      <p:cBhvr>
                                        <p:cTn id="15" dur="1" fill="hold">
                                          <p:stCondLst>
                                            <p:cond delay="0"/>
                                          </p:stCondLst>
                                        </p:cTn>
                                        <p:tgtEl>
                                          <p:spTgt spid="7">
                                            <p:txEl>
                                              <p:pRg st="2" end="2"/>
                                            </p:txEl>
                                          </p:spTgt>
                                        </p:tgtEl>
                                        <p:attrNameLst>
                                          <p:attrName>style.visibility</p:attrName>
                                        </p:attrNameLst>
                                      </p:cBhvr>
                                      <p:to>
                                        <p:strVal val="visible"/>
                                      </p:to>
                                    </p:set>
                                    <p:animEffect transition="in" filter="wipe(left)">
                                      <p:cBhvr>
                                        <p:cTn id="16" dur="500"/>
                                        <p:tgtEl>
                                          <p:spTgt spid="7">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iterate type="lt">
                                    <p:tmPct val="10000"/>
                                  </p:iterate>
                                  <p:childTnLst>
                                    <p:set>
                                      <p:cBhvr>
                                        <p:cTn id="20" dur="1" fill="hold">
                                          <p:stCondLst>
                                            <p:cond delay="0"/>
                                          </p:stCondLst>
                                        </p:cTn>
                                        <p:tgtEl>
                                          <p:spTgt spid="7">
                                            <p:txEl>
                                              <p:pRg st="3" end="3"/>
                                            </p:txEl>
                                          </p:spTgt>
                                        </p:tgtEl>
                                        <p:attrNameLst>
                                          <p:attrName>style.visibility</p:attrName>
                                        </p:attrNameLst>
                                      </p:cBhvr>
                                      <p:to>
                                        <p:strVal val="visible"/>
                                      </p:to>
                                    </p:set>
                                    <p:animEffect transition="in" filter="wipe(left)">
                                      <p:cBhvr>
                                        <p:cTn id="21" dur="500"/>
                                        <p:tgtEl>
                                          <p:spTgt spid="7">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iterate type="lt">
                                    <p:tmPct val="10000"/>
                                  </p:iterate>
                                  <p:childTnLst>
                                    <p:set>
                                      <p:cBhvr>
                                        <p:cTn id="25" dur="1" fill="hold">
                                          <p:stCondLst>
                                            <p:cond delay="0"/>
                                          </p:stCondLst>
                                        </p:cTn>
                                        <p:tgtEl>
                                          <p:spTgt spid="7">
                                            <p:txEl>
                                              <p:pRg st="4" end="4"/>
                                            </p:txEl>
                                          </p:spTgt>
                                        </p:tgtEl>
                                        <p:attrNameLst>
                                          <p:attrName>style.visibility</p:attrName>
                                        </p:attrNameLst>
                                      </p:cBhvr>
                                      <p:to>
                                        <p:strVal val="visible"/>
                                      </p:to>
                                    </p:set>
                                    <p:animEffect transition="in" filter="wipe(left)">
                                      <p:cBhvr>
                                        <p:cTn id="26" dur="500"/>
                                        <p:tgtEl>
                                          <p:spTgt spid="7">
                                            <p:txEl>
                                              <p:pRg st="4" end="4"/>
                                            </p:txEl>
                                          </p:spTgt>
                                        </p:tgtEl>
                                      </p:cBhvr>
                                    </p:animEffect>
                                  </p:childTnLst>
                                </p:cTn>
                              </p:par>
                            </p:childTnLst>
                          </p:cTn>
                        </p:par>
                        <p:par>
                          <p:cTn id="27" fill="hold">
                            <p:stCondLst>
                              <p:cond delay="2350"/>
                            </p:stCondLst>
                            <p:childTnLst>
                              <p:par>
                                <p:cTn id="28" presetID="22" presetClass="entr" presetSubtype="8" fill="hold" nodeType="afterEffect">
                                  <p:stCondLst>
                                    <p:cond delay="0"/>
                                  </p:stCondLst>
                                  <p:iterate type="lt">
                                    <p:tmPct val="10000"/>
                                  </p:iterate>
                                  <p:childTnLst>
                                    <p:set>
                                      <p:cBhvr>
                                        <p:cTn id="29" dur="1" fill="hold">
                                          <p:stCondLst>
                                            <p:cond delay="0"/>
                                          </p:stCondLst>
                                        </p:cTn>
                                        <p:tgtEl>
                                          <p:spTgt spid="7">
                                            <p:txEl>
                                              <p:pRg st="5" end="5"/>
                                            </p:txEl>
                                          </p:spTgt>
                                        </p:tgtEl>
                                        <p:attrNameLst>
                                          <p:attrName>style.visibility</p:attrName>
                                        </p:attrNameLst>
                                      </p:cBhvr>
                                      <p:to>
                                        <p:strVal val="visible"/>
                                      </p:to>
                                    </p:set>
                                    <p:animEffect transition="in" filter="wipe(left)">
                                      <p:cBhvr>
                                        <p:cTn id="30"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0712291E-8EA4-447A-8718-910F6EE4E1B3}"/>
              </a:ext>
            </a:extLst>
          </p:cNvPr>
          <p:cNvSpPr>
            <a:spLocks noGrp="1"/>
          </p:cNvSpPr>
          <p:nvPr>
            <p:ph idx="1"/>
          </p:nvPr>
        </p:nvSpPr>
        <p:spPr>
          <a:xfrm>
            <a:off x="0" y="762000"/>
            <a:ext cx="9601200" cy="5486400"/>
          </a:xfrm>
        </p:spPr>
        <p:txBody>
          <a:bodyPr>
            <a:normAutofit/>
          </a:bodyPr>
          <a:lstStyle/>
          <a:p>
            <a:pPr marL="457200" indent="-457200"/>
            <a:r>
              <a:rPr lang="en-US" dirty="0"/>
              <a:t>Docker engine create a Volume at the time of </a:t>
            </a:r>
            <a:r>
              <a:rPr lang="en-US" b="1" dirty="0"/>
              <a:t>Container creation </a:t>
            </a:r>
            <a:r>
              <a:rPr lang="en-US" dirty="0"/>
              <a:t>/  </a:t>
            </a:r>
            <a:r>
              <a:rPr lang="en-US" b="1" dirty="0"/>
              <a:t>Service Creation</a:t>
            </a:r>
            <a:r>
              <a:rPr lang="en-US" dirty="0"/>
              <a:t>.</a:t>
            </a:r>
          </a:p>
          <a:p>
            <a:pPr marL="457200" indent="-457200"/>
            <a:endParaRPr lang="en-US" dirty="0"/>
          </a:p>
          <a:p>
            <a:pPr marL="457200" indent="-457200"/>
            <a:r>
              <a:rPr lang="en-US" dirty="0"/>
              <a:t>Volume can be </a:t>
            </a:r>
            <a:r>
              <a:rPr lang="en-US" b="1" dirty="0"/>
              <a:t>shared between multiple containers</a:t>
            </a:r>
            <a:r>
              <a:rPr lang="en-US" dirty="0"/>
              <a:t> simultaneously. </a:t>
            </a:r>
          </a:p>
          <a:p>
            <a:pPr marL="457200" indent="-457200"/>
            <a:endParaRPr lang="en-US" dirty="0"/>
          </a:p>
          <a:p>
            <a:r>
              <a:rPr lang="en-US" dirty="0"/>
              <a:t>Volumes also support the use of </a:t>
            </a:r>
            <a:r>
              <a:rPr lang="en-US" i="1" dirty="0"/>
              <a:t>volume drivers</a:t>
            </a:r>
            <a:r>
              <a:rPr lang="en-US" dirty="0"/>
              <a:t>, which allow us to store the data on cloud or remote host.</a:t>
            </a:r>
          </a:p>
        </p:txBody>
      </p:sp>
    </p:spTree>
    <p:extLst>
      <p:ext uri="{BB962C8B-B14F-4D97-AF65-F5344CB8AC3E}">
        <p14:creationId xmlns:p14="http://schemas.microsoft.com/office/powerpoint/2010/main" val="154294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left)">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wipe(left)">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wipe(left)">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E5DBF-F251-4619-80F7-3D1915A6E7E2}"/>
              </a:ext>
            </a:extLst>
          </p:cNvPr>
          <p:cNvSpPr>
            <a:spLocks noGrp="1"/>
          </p:cNvSpPr>
          <p:nvPr>
            <p:ph type="title"/>
          </p:nvPr>
        </p:nvSpPr>
        <p:spPr>
          <a:xfrm>
            <a:off x="2590800" y="274638"/>
            <a:ext cx="6324600" cy="792162"/>
          </a:xfrm>
        </p:spPr>
        <p:txBody>
          <a:bodyPr/>
          <a:lstStyle/>
          <a:p>
            <a:r>
              <a:rPr lang="en-US" dirty="0"/>
              <a:t>Type of Volumes</a:t>
            </a:r>
          </a:p>
        </p:txBody>
      </p:sp>
      <p:sp>
        <p:nvSpPr>
          <p:cNvPr id="3" name="Content Placeholder 2">
            <a:extLst>
              <a:ext uri="{FF2B5EF4-FFF2-40B4-BE49-F238E27FC236}">
                <a16:creationId xmlns:a16="http://schemas.microsoft.com/office/drawing/2014/main" id="{53FBE23F-112B-4739-8F48-26FBE6BD3D4F}"/>
              </a:ext>
            </a:extLst>
          </p:cNvPr>
          <p:cNvSpPr>
            <a:spLocks noGrp="1"/>
          </p:cNvSpPr>
          <p:nvPr>
            <p:ph idx="1"/>
          </p:nvPr>
        </p:nvSpPr>
        <p:spPr>
          <a:xfrm>
            <a:off x="0" y="1219201"/>
            <a:ext cx="10210800" cy="5638799"/>
          </a:xfrm>
        </p:spPr>
        <p:txBody>
          <a:bodyPr>
            <a:normAutofit fontScale="92500" lnSpcReduction="10000"/>
          </a:bodyPr>
          <a:lstStyle/>
          <a:p>
            <a:pPr marL="0" indent="0">
              <a:buNone/>
            </a:pPr>
            <a:r>
              <a:rPr lang="en-US" dirty="0"/>
              <a:t>                         : At the time of container creation, we specify the name of Volume.</a:t>
            </a:r>
          </a:p>
          <a:p>
            <a:endParaRPr lang="en-US" dirty="0"/>
          </a:p>
          <a:p>
            <a:pPr marL="0" indent="0">
              <a:buNone/>
            </a:pPr>
            <a:r>
              <a:rPr lang="en-US" dirty="0"/>
              <a:t>                         : Volume name is not mentioned at the time of creation of container. </a:t>
            </a:r>
          </a:p>
          <a:p>
            <a:pPr marL="0" indent="0">
              <a:buNone/>
            </a:pPr>
            <a:r>
              <a:rPr lang="en-US" dirty="0"/>
              <a:t>Docker gives a random unique name.</a:t>
            </a:r>
          </a:p>
          <a:p>
            <a:pPr marL="0" indent="0">
              <a:buNone/>
            </a:pPr>
            <a:r>
              <a:rPr lang="en-US" dirty="0"/>
              <a:t> Both behave in the same ways.</a:t>
            </a:r>
          </a:p>
          <a:p>
            <a:pPr marL="457200" indent="-457200"/>
            <a:endParaRPr lang="en-US" dirty="0"/>
          </a:p>
          <a:p>
            <a:pPr marL="457200" indent="-457200"/>
            <a:r>
              <a:rPr lang="en-US" dirty="0"/>
              <a:t>How to create ?</a:t>
            </a:r>
          </a:p>
          <a:p>
            <a:pPr marL="0" indent="0">
              <a:buNone/>
            </a:pPr>
            <a:r>
              <a:rPr lang="en-US" dirty="0"/>
              <a:t>      Command :   “</a:t>
            </a:r>
            <a:r>
              <a:rPr lang="en-US" b="1" dirty="0"/>
              <a:t>docker volume create</a:t>
            </a:r>
            <a:r>
              <a:rPr lang="en-US" dirty="0"/>
              <a:t>”</a:t>
            </a:r>
          </a:p>
          <a:p>
            <a:r>
              <a:rPr lang="en-US" dirty="0"/>
              <a:t>docker volume create --mount or -v</a:t>
            </a:r>
          </a:p>
        </p:txBody>
      </p:sp>
      <p:sp>
        <p:nvSpPr>
          <p:cNvPr id="4" name="Rectangle 3">
            <a:extLst>
              <a:ext uri="{FF2B5EF4-FFF2-40B4-BE49-F238E27FC236}">
                <a16:creationId xmlns:a16="http://schemas.microsoft.com/office/drawing/2014/main" id="{4AAD89A6-DCEA-4090-933E-05F831C4AA44}"/>
              </a:ext>
            </a:extLst>
          </p:cNvPr>
          <p:cNvSpPr/>
          <p:nvPr/>
        </p:nvSpPr>
        <p:spPr>
          <a:xfrm>
            <a:off x="685800" y="1215737"/>
            <a:ext cx="1524000"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Named</a:t>
            </a:r>
          </a:p>
        </p:txBody>
      </p:sp>
      <p:sp>
        <p:nvSpPr>
          <p:cNvPr id="5" name="Rectangle 4">
            <a:extLst>
              <a:ext uri="{FF2B5EF4-FFF2-40B4-BE49-F238E27FC236}">
                <a16:creationId xmlns:a16="http://schemas.microsoft.com/office/drawing/2014/main" id="{2EA367D7-D02D-4EB0-9534-AD11DAEEA0D8}"/>
              </a:ext>
            </a:extLst>
          </p:cNvPr>
          <p:cNvSpPr/>
          <p:nvPr/>
        </p:nvSpPr>
        <p:spPr>
          <a:xfrm>
            <a:off x="-38100" y="2590800"/>
            <a:ext cx="2362200" cy="609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Anonymous</a:t>
            </a:r>
          </a:p>
        </p:txBody>
      </p:sp>
    </p:spTree>
    <p:extLst>
      <p:ext uri="{BB962C8B-B14F-4D97-AF65-F5344CB8AC3E}">
        <p14:creationId xmlns:p14="http://schemas.microsoft.com/office/powerpoint/2010/main" val="84892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wipe(left)">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iterate type="lt">
                                    <p:tmPct val="10000"/>
                                  </p:iterate>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left)">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iterate type="lt">
                                    <p:tmPct val="10000"/>
                                  </p:iterate>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left)">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iterate type="lt">
                                    <p:tmPct val="10000"/>
                                  </p:iterate>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left)">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 calcmode="lin" valueType="num">
                                      <p:cBhvr>
                                        <p:cTn id="32"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33"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p:cTn id="39"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0"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1" dur="500"/>
                                        <p:tgtEl>
                                          <p:spTgt spid="3">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nodeType="clickEffect">
                                  <p:stCondLst>
                                    <p:cond delay="0"/>
                                  </p:stCondLst>
                                  <p:childTnLst>
                                    <p:set>
                                      <p:cBhvr>
                                        <p:cTn id="45" dur="1" fill="hold">
                                          <p:stCondLst>
                                            <p:cond delay="0"/>
                                          </p:stCondLst>
                                        </p:cTn>
                                        <p:tgtEl>
                                          <p:spTgt spid="3">
                                            <p:txEl>
                                              <p:pRg st="7" end="7"/>
                                            </p:txEl>
                                          </p:spTgt>
                                        </p:tgtEl>
                                        <p:attrNameLst>
                                          <p:attrName>style.visibility</p:attrName>
                                        </p:attrNameLst>
                                      </p:cBhvr>
                                      <p:to>
                                        <p:strVal val="visible"/>
                                      </p:to>
                                    </p:set>
                                    <p:anim calcmode="lin" valueType="num">
                                      <p:cBhvr>
                                        <p:cTn id="46"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7"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48" dur="500"/>
                                        <p:tgtEl>
                                          <p:spTgt spid="3">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 calcmode="lin" valueType="num">
                                      <p:cBhvr>
                                        <p:cTn id="53" dur="500" fill="hold"/>
                                        <p:tgtEl>
                                          <p:spTgt spid="3">
                                            <p:txEl>
                                              <p:pRg st="8" end="8"/>
                                            </p:txEl>
                                          </p:spTgt>
                                        </p:tgtEl>
                                        <p:attrNameLst>
                                          <p:attrName>ppt_w</p:attrName>
                                        </p:attrNameLst>
                                      </p:cBhvr>
                                      <p:tavLst>
                                        <p:tav tm="0">
                                          <p:val>
                                            <p:fltVal val="0"/>
                                          </p:val>
                                        </p:tav>
                                        <p:tav tm="100000">
                                          <p:val>
                                            <p:strVal val="#ppt_w"/>
                                          </p:val>
                                        </p:tav>
                                      </p:tavLst>
                                    </p:anim>
                                    <p:anim calcmode="lin" valueType="num">
                                      <p:cBhvr>
                                        <p:cTn id="54" dur="500" fill="hold"/>
                                        <p:tgtEl>
                                          <p:spTgt spid="3">
                                            <p:txEl>
                                              <p:pRg st="8" end="8"/>
                                            </p:txEl>
                                          </p:spTgt>
                                        </p:tgtEl>
                                        <p:attrNameLst>
                                          <p:attrName>ppt_h</p:attrName>
                                        </p:attrNameLst>
                                      </p:cBhvr>
                                      <p:tavLst>
                                        <p:tav tm="0">
                                          <p:val>
                                            <p:fltVal val="0"/>
                                          </p:val>
                                        </p:tav>
                                        <p:tav tm="100000">
                                          <p:val>
                                            <p:strVal val="#ppt_h"/>
                                          </p:val>
                                        </p:tav>
                                      </p:tavLst>
                                    </p:anim>
                                    <p:animEffect transition="in" filter="fade">
                                      <p:cBhvr>
                                        <p:cTn id="5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3878</TotalTime>
  <Words>3131</Words>
  <Application>Microsoft Office PowerPoint</Application>
  <PresentationFormat>Widescreen</PresentationFormat>
  <Paragraphs>438</Paragraphs>
  <Slides>20</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Wingdings</vt:lpstr>
      <vt:lpstr>Office Theme</vt:lpstr>
      <vt:lpstr>Docker Course </vt:lpstr>
      <vt:lpstr>PowerPoint Presentation</vt:lpstr>
      <vt:lpstr>PowerPoint Presentation</vt:lpstr>
      <vt:lpstr>PowerPoint Presentation</vt:lpstr>
      <vt:lpstr>PowerPoint Presentation</vt:lpstr>
      <vt:lpstr>Type of store Files</vt:lpstr>
      <vt:lpstr>Volumes</vt:lpstr>
      <vt:lpstr>PowerPoint Presentation</vt:lpstr>
      <vt:lpstr>Type of Volumes</vt:lpstr>
      <vt:lpstr>PowerPoint Presentation</vt:lpstr>
      <vt:lpstr>Command option (-v or –volume)</vt:lpstr>
      <vt:lpstr>command Options</vt:lpstr>
      <vt:lpstr>LAB for Volume</vt:lpstr>
      <vt:lpstr>2. Bind Mounts</vt:lpstr>
      <vt:lpstr>Bind Mounts… Continue</vt:lpstr>
      <vt:lpstr>Bind Mounts… Continue</vt:lpstr>
      <vt:lpstr>LAB for Bind Mounts</vt:lpstr>
      <vt:lpstr>3. tmpfs</vt:lpstr>
      <vt:lpstr>Use case</vt:lpstr>
      <vt:lpstr>LAB for tmpfs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RANA Anish OBS/OINIS</dc:creator>
  <cp:lastModifiedBy>RANA Anish OBS/OINIS</cp:lastModifiedBy>
  <cp:revision>120</cp:revision>
  <dcterms:created xsi:type="dcterms:W3CDTF">2006-08-16T00:00:00Z</dcterms:created>
  <dcterms:modified xsi:type="dcterms:W3CDTF">2022-09-04T13:04:22Z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7222825-62ea-40f3-96b5-5375c07996e2_Enabled">
    <vt:lpwstr>true</vt:lpwstr>
  </property>
  <property fmtid="{D5CDD505-2E9C-101B-9397-08002B2CF9AE}" pid="3" name="MSIP_Label_07222825-62ea-40f3-96b5-5375c07996e2_SetDate">
    <vt:lpwstr>2022-08-14T08:02:45Z</vt:lpwstr>
  </property>
  <property fmtid="{D5CDD505-2E9C-101B-9397-08002B2CF9AE}" pid="4" name="MSIP_Label_07222825-62ea-40f3-96b5-5375c07996e2_Method">
    <vt:lpwstr>Privileged</vt:lpwstr>
  </property>
  <property fmtid="{D5CDD505-2E9C-101B-9397-08002B2CF9AE}" pid="5" name="MSIP_Label_07222825-62ea-40f3-96b5-5375c07996e2_Name">
    <vt:lpwstr>unrestricted_parent.2</vt:lpwstr>
  </property>
  <property fmtid="{D5CDD505-2E9C-101B-9397-08002B2CF9AE}" pid="6" name="MSIP_Label_07222825-62ea-40f3-96b5-5375c07996e2_SiteId">
    <vt:lpwstr>90c7a20a-f34b-40bf-bc48-b9253b6f5d20</vt:lpwstr>
  </property>
  <property fmtid="{D5CDD505-2E9C-101B-9397-08002B2CF9AE}" pid="7" name="MSIP_Label_07222825-62ea-40f3-96b5-5375c07996e2_ActionId">
    <vt:lpwstr>d4ab753f-4e8f-4898-9e55-f3ab1351fb80</vt:lpwstr>
  </property>
  <property fmtid="{D5CDD505-2E9C-101B-9397-08002B2CF9AE}" pid="8" name="MSIP_Label_07222825-62ea-40f3-96b5-5375c07996e2_ContentBits">
    <vt:lpwstr>0</vt:lpwstr>
  </property>
</Properties>
</file>

<file path=docProps/thumbnail.jpeg>
</file>